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73" r:id="rId5"/>
    <p:sldId id="262" r:id="rId6"/>
    <p:sldId id="263" r:id="rId7"/>
    <p:sldId id="264" r:id="rId8"/>
    <p:sldId id="265" r:id="rId9"/>
    <p:sldId id="269" r:id="rId10"/>
    <p:sldId id="270" r:id="rId11"/>
    <p:sldId id="271" r:id="rId12"/>
    <p:sldId id="275" r:id="rId13"/>
    <p:sldId id="274" r:id="rId14"/>
    <p:sldId id="277" r:id="rId15"/>
    <p:sldId id="278" r:id="rId16"/>
    <p:sldId id="279" r:id="rId17"/>
    <p:sldId id="276" r:id="rId18"/>
    <p:sldId id="272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Arimo Bold" panose="020B0604020202020204" charset="0"/>
      <p:regular r:id="rId21"/>
    </p:embeddedFont>
    <p:embeddedFont>
      <p:font typeface="Montserrat" panose="00000500000000000000" pitchFamily="2" charset="0"/>
      <p:regular r:id="rId22"/>
    </p:embeddedFont>
    <p:embeddedFont>
      <p:font typeface="Montserrat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1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43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sv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mailto:SangLeharFitnessFlow@gmail.com" TargetMode="Externa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svg"/><Relationship Id="rId7" Type="http://schemas.openxmlformats.org/officeDocument/2006/relationships/image" Target="../media/image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holding a rope  Description automatically generated with medium confidence"/>
          <p:cNvSpPr/>
          <p:nvPr/>
        </p:nvSpPr>
        <p:spPr>
          <a:xfrm>
            <a:off x="0" y="0"/>
            <a:ext cx="18288002" cy="10287000"/>
          </a:xfrm>
          <a:custGeom>
            <a:avLst/>
            <a:gdLst/>
            <a:ahLst/>
            <a:cxnLst/>
            <a:rect l="l" t="t" r="r" b="b"/>
            <a:pathLst>
              <a:path w="18288002" h="10287000">
                <a:moveTo>
                  <a:pt x="0" y="0"/>
                </a:moveTo>
                <a:lnTo>
                  <a:pt x="18288002" y="0"/>
                </a:lnTo>
                <a:lnTo>
                  <a:pt x="182880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11629" y="1"/>
            <a:ext cx="7302630" cy="4973738"/>
            <a:chOff x="0" y="0"/>
            <a:chExt cx="9736840" cy="663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302104" y="-9524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8"/>
                </a:lnTo>
                <a:lnTo>
                  <a:pt x="0" y="499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02108" y="1"/>
            <a:ext cx="7302630" cy="4973738"/>
            <a:chOff x="0" y="0"/>
            <a:chExt cx="9736840" cy="6631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961188" y="-79578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8"/>
                </a:lnTo>
                <a:lnTo>
                  <a:pt x="0" y="499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86" b="-1218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48238" y="5313264"/>
            <a:ext cx="7302630" cy="4973738"/>
            <a:chOff x="0" y="0"/>
            <a:chExt cx="9736840" cy="663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538713" y="530373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7"/>
                </a:lnTo>
                <a:lnTo>
                  <a:pt x="0" y="499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957780" y="5313264"/>
            <a:ext cx="7302630" cy="4973738"/>
            <a:chOff x="0" y="0"/>
            <a:chExt cx="9736840" cy="6631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967305" y="530373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7"/>
                </a:lnTo>
                <a:lnTo>
                  <a:pt x="0" y="499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3508" y="1341440"/>
            <a:ext cx="7604126" cy="7604125"/>
          </a:xfrm>
          <a:custGeom>
            <a:avLst/>
            <a:gdLst/>
            <a:ahLst/>
            <a:cxnLst/>
            <a:rect l="l" t="t" r="r" b="b"/>
            <a:pathLst>
              <a:path w="7604126" h="7604125">
                <a:moveTo>
                  <a:pt x="0" y="0"/>
                </a:moveTo>
                <a:lnTo>
                  <a:pt x="7604125" y="0"/>
                </a:lnTo>
                <a:lnTo>
                  <a:pt x="7604125" y="7604125"/>
                </a:lnTo>
                <a:lnTo>
                  <a:pt x="0" y="7604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89215" y="1880900"/>
            <a:ext cx="6512709" cy="6541900"/>
            <a:chOff x="0" y="0"/>
            <a:chExt cx="8683612" cy="872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83625" cy="8722487"/>
            </a:xfrm>
            <a:custGeom>
              <a:avLst/>
              <a:gdLst/>
              <a:ahLst/>
              <a:cxnLst/>
              <a:rect l="l" t="t" r="r" b="b"/>
              <a:pathLst>
                <a:path w="8683625" h="8722487">
                  <a:moveTo>
                    <a:pt x="4341749" y="0"/>
                  </a:moveTo>
                  <a:cubicBezTo>
                    <a:pt x="6742811" y="10795"/>
                    <a:pt x="8683625" y="1960245"/>
                    <a:pt x="8683625" y="4361307"/>
                  </a:cubicBezTo>
                  <a:cubicBezTo>
                    <a:pt x="8683625" y="6762369"/>
                    <a:pt x="6742811" y="8711819"/>
                    <a:pt x="4341749" y="8722487"/>
                  </a:cubicBezTo>
                  <a:cubicBezTo>
                    <a:pt x="1940814" y="8711819"/>
                    <a:pt x="0" y="6762369"/>
                    <a:pt x="0" y="4361307"/>
                  </a:cubicBezTo>
                  <a:cubicBezTo>
                    <a:pt x="0" y="1960245"/>
                    <a:pt x="1940814" y="10795"/>
                    <a:pt x="43417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073792" y="8424868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69918" y="1555842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614055" y="3202844"/>
            <a:ext cx="8182266" cy="2317928"/>
            <a:chOff x="0" y="0"/>
            <a:chExt cx="10909688" cy="30905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09688" cy="3090570"/>
            </a:xfrm>
            <a:custGeom>
              <a:avLst/>
              <a:gdLst/>
              <a:ahLst/>
              <a:cxnLst/>
              <a:rect l="l" t="t" r="r" b="b"/>
              <a:pathLst>
                <a:path w="10909688" h="3090570">
                  <a:moveTo>
                    <a:pt x="0" y="0"/>
                  </a:moveTo>
                  <a:lnTo>
                    <a:pt x="10909688" y="0"/>
                  </a:lnTo>
                  <a:lnTo>
                    <a:pt x="10909688" y="3090570"/>
                  </a:lnTo>
                  <a:lnTo>
                    <a:pt x="0" y="3090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0909688" cy="3100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20"/>
                </a:lnSpc>
              </a:pPr>
              <a:r>
                <a:rPr lang="en-US" sz="66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Gym Fitness </a:t>
              </a:r>
              <a:r>
                <a:rPr lang="en-US" sz="66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Management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83234" y="5520771"/>
            <a:ext cx="6476066" cy="784830"/>
            <a:chOff x="0" y="0"/>
            <a:chExt cx="8634754" cy="10464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34754" cy="1046440"/>
            </a:xfrm>
            <a:custGeom>
              <a:avLst/>
              <a:gdLst/>
              <a:ahLst/>
              <a:cxnLst/>
              <a:rect l="l" t="t" r="r" b="b"/>
              <a:pathLst>
                <a:path w="8634754" h="1046440">
                  <a:moveTo>
                    <a:pt x="0" y="0"/>
                  </a:moveTo>
                  <a:lnTo>
                    <a:pt x="8634754" y="0"/>
                  </a:lnTo>
                  <a:lnTo>
                    <a:pt x="863475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863475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Comprehensive Platform for Membership, Workouts, and Administration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71255" y="7636009"/>
            <a:ext cx="4229974" cy="1133726"/>
            <a:chOff x="0" y="0"/>
            <a:chExt cx="5639965" cy="151163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639965" cy="1511635"/>
              <a:chOff x="0" y="0"/>
              <a:chExt cx="5639965" cy="151163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639917" cy="1511638"/>
              </a:xfrm>
              <a:custGeom>
                <a:avLst/>
                <a:gdLst/>
                <a:ahLst/>
                <a:cxnLst/>
                <a:rect l="l" t="t" r="r" b="b"/>
                <a:pathLst>
                  <a:path w="5639917" h="1511638">
                    <a:moveTo>
                      <a:pt x="0" y="755729"/>
                    </a:moveTo>
                    <a:cubicBezTo>
                      <a:pt x="0" y="338464"/>
                      <a:pt x="303206" y="0"/>
                      <a:pt x="677003" y="0"/>
                    </a:cubicBezTo>
                    <a:lnTo>
                      <a:pt x="4962914" y="0"/>
                    </a:lnTo>
                    <a:cubicBezTo>
                      <a:pt x="5336873" y="0"/>
                      <a:pt x="5639917" y="338464"/>
                      <a:pt x="5639917" y="755729"/>
                    </a:cubicBezTo>
                    <a:cubicBezTo>
                      <a:pt x="5639917" y="1172994"/>
                      <a:pt x="5336711" y="1511459"/>
                      <a:pt x="4962914" y="1511459"/>
                    </a:cubicBezTo>
                    <a:lnTo>
                      <a:pt x="677003" y="1511459"/>
                    </a:lnTo>
                    <a:cubicBezTo>
                      <a:pt x="303206" y="1511638"/>
                      <a:pt x="0" y="1173175"/>
                      <a:pt x="0" y="7557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Freeform 29"/>
            <p:cNvSpPr/>
            <p:nvPr/>
          </p:nvSpPr>
          <p:spPr>
            <a:xfrm>
              <a:off x="4618681" y="339598"/>
              <a:ext cx="869332" cy="869332"/>
            </a:xfrm>
            <a:custGeom>
              <a:avLst/>
              <a:gdLst/>
              <a:ahLst/>
              <a:cxnLst/>
              <a:rect l="l" t="t" r="r" b="b"/>
              <a:pathLst>
                <a:path w="869332" h="869332">
                  <a:moveTo>
                    <a:pt x="0" y="0"/>
                  </a:moveTo>
                  <a:lnTo>
                    <a:pt x="869332" y="0"/>
                  </a:lnTo>
                  <a:lnTo>
                    <a:pt x="869332" y="869332"/>
                  </a:lnTo>
                  <a:lnTo>
                    <a:pt x="0" y="8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286020" y="196271"/>
              <a:ext cx="4332661" cy="1119093"/>
              <a:chOff x="0" y="0"/>
              <a:chExt cx="4332661" cy="111909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332661" cy="1119093"/>
              </a:xfrm>
              <a:custGeom>
                <a:avLst/>
                <a:gdLst/>
                <a:ahLst/>
                <a:cxnLst/>
                <a:rect l="l" t="t" r="r" b="b"/>
                <a:pathLst>
                  <a:path w="4332661" h="1119093">
                    <a:moveTo>
                      <a:pt x="0" y="0"/>
                    </a:moveTo>
                    <a:lnTo>
                      <a:pt x="4332661" y="0"/>
                    </a:lnTo>
                    <a:lnTo>
                      <a:pt x="4332661" y="1119093"/>
                    </a:lnTo>
                    <a:lnTo>
                      <a:pt x="0" y="111909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9525"/>
                <a:ext cx="4332661" cy="110956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 b="1">
                    <a:solidFill>
                      <a:srgbClr val="262626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Sangita Rawlo (107223504043)</a:t>
                </a: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958246" y="2064526"/>
            <a:ext cx="6174647" cy="617464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2205" y="357430"/>
            <a:ext cx="4338847" cy="671270"/>
            <a:chOff x="0" y="0"/>
            <a:chExt cx="5785129" cy="895027"/>
          </a:xfrm>
        </p:grpSpPr>
        <p:grpSp>
          <p:nvGrpSpPr>
            <p:cNvPr id="36" name="Group 36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12725616" y="6932393"/>
            <a:ext cx="3521251" cy="601549"/>
            <a:chOff x="0" y="0"/>
            <a:chExt cx="6195642" cy="105842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95642" cy="1058426"/>
            </a:xfrm>
            <a:custGeom>
              <a:avLst/>
              <a:gdLst/>
              <a:ahLst/>
              <a:cxnLst/>
              <a:rect l="l" t="t" r="r" b="b"/>
              <a:pathLst>
                <a:path w="6195642" h="1058426">
                  <a:moveTo>
                    <a:pt x="0" y="0"/>
                  </a:moveTo>
                  <a:lnTo>
                    <a:pt x="6195642" y="0"/>
                  </a:lnTo>
                  <a:lnTo>
                    <a:pt x="6195642" y="1058426"/>
                  </a:lnTo>
                  <a:lnTo>
                    <a:pt x="0" y="1058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6195642" cy="1058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Presented By: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371255" y="8945565"/>
            <a:ext cx="4229974" cy="1133726"/>
            <a:chOff x="0" y="0"/>
            <a:chExt cx="5639965" cy="151163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5639965" cy="1511635"/>
              <a:chOff x="0" y="0"/>
              <a:chExt cx="5639965" cy="151163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5639917" cy="1511638"/>
              </a:xfrm>
              <a:custGeom>
                <a:avLst/>
                <a:gdLst/>
                <a:ahLst/>
                <a:cxnLst/>
                <a:rect l="l" t="t" r="r" b="b"/>
                <a:pathLst>
                  <a:path w="5639917" h="1511638">
                    <a:moveTo>
                      <a:pt x="0" y="755729"/>
                    </a:moveTo>
                    <a:cubicBezTo>
                      <a:pt x="0" y="338464"/>
                      <a:pt x="303206" y="0"/>
                      <a:pt x="677003" y="0"/>
                    </a:cubicBezTo>
                    <a:lnTo>
                      <a:pt x="4962914" y="0"/>
                    </a:lnTo>
                    <a:cubicBezTo>
                      <a:pt x="5336873" y="0"/>
                      <a:pt x="5639917" y="338464"/>
                      <a:pt x="5639917" y="755729"/>
                    </a:cubicBezTo>
                    <a:cubicBezTo>
                      <a:pt x="5639917" y="1172994"/>
                      <a:pt x="5336711" y="1511459"/>
                      <a:pt x="4962914" y="1511459"/>
                    </a:cubicBezTo>
                    <a:lnTo>
                      <a:pt x="677003" y="1511459"/>
                    </a:lnTo>
                    <a:cubicBezTo>
                      <a:pt x="303206" y="1511638"/>
                      <a:pt x="0" y="1173175"/>
                      <a:pt x="0" y="7557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Freeform 46"/>
            <p:cNvSpPr/>
            <p:nvPr/>
          </p:nvSpPr>
          <p:spPr>
            <a:xfrm>
              <a:off x="4618681" y="339598"/>
              <a:ext cx="869332" cy="869332"/>
            </a:xfrm>
            <a:custGeom>
              <a:avLst/>
              <a:gdLst/>
              <a:ahLst/>
              <a:cxnLst/>
              <a:rect l="l" t="t" r="r" b="b"/>
              <a:pathLst>
                <a:path w="869332" h="869332">
                  <a:moveTo>
                    <a:pt x="0" y="0"/>
                  </a:moveTo>
                  <a:lnTo>
                    <a:pt x="869332" y="0"/>
                  </a:lnTo>
                  <a:lnTo>
                    <a:pt x="869332" y="869332"/>
                  </a:lnTo>
                  <a:lnTo>
                    <a:pt x="0" y="8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286020" y="196271"/>
              <a:ext cx="4332661" cy="1119093"/>
              <a:chOff x="0" y="0"/>
              <a:chExt cx="4332661" cy="111909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332661" cy="1119093"/>
              </a:xfrm>
              <a:custGeom>
                <a:avLst/>
                <a:gdLst/>
                <a:ahLst/>
                <a:cxnLst/>
                <a:rect l="l" t="t" r="r" b="b"/>
                <a:pathLst>
                  <a:path w="4332661" h="1119093">
                    <a:moveTo>
                      <a:pt x="0" y="0"/>
                    </a:moveTo>
                    <a:lnTo>
                      <a:pt x="4332661" y="0"/>
                    </a:lnTo>
                    <a:lnTo>
                      <a:pt x="4332661" y="1119093"/>
                    </a:lnTo>
                    <a:lnTo>
                      <a:pt x="0" y="111909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9525"/>
                <a:ext cx="4332661" cy="110956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 b="1">
                    <a:solidFill>
                      <a:srgbClr val="262626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Leharika.k (107223504014)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42700" y="8977875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4178" y="8569473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2448" y="1655843"/>
            <a:ext cx="3746117" cy="1191857"/>
            <a:chOff x="0" y="0"/>
            <a:chExt cx="4994822" cy="1589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94823" cy="1589142"/>
            </a:xfrm>
            <a:custGeom>
              <a:avLst/>
              <a:gdLst/>
              <a:ahLst/>
              <a:cxnLst/>
              <a:rect l="l" t="t" r="r" b="b"/>
              <a:pathLst>
                <a:path w="4994823" h="1589142">
                  <a:moveTo>
                    <a:pt x="0" y="0"/>
                  </a:moveTo>
                  <a:lnTo>
                    <a:pt x="4994823" y="0"/>
                  </a:lnTo>
                  <a:lnTo>
                    <a:pt x="4994823" y="1589142"/>
                  </a:lnTo>
                  <a:lnTo>
                    <a:pt x="0" y="158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994822" cy="15891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Interfaces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412" y="0"/>
            <a:ext cx="8059158" cy="5495074"/>
          </a:xfrm>
          <a:custGeom>
            <a:avLst/>
            <a:gdLst/>
            <a:ahLst/>
            <a:cxnLst/>
            <a:rect l="l" t="t" r="r" b="b"/>
            <a:pathLst>
              <a:path w="8059158" h="5495074">
                <a:moveTo>
                  <a:pt x="0" y="0"/>
                </a:moveTo>
                <a:lnTo>
                  <a:pt x="8059158" y="0"/>
                </a:lnTo>
                <a:lnTo>
                  <a:pt x="8059158" y="5495074"/>
                </a:lnTo>
                <a:lnTo>
                  <a:pt x="0" y="549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2448" y="693065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292240" y="5646395"/>
            <a:ext cx="8059158" cy="5495074"/>
          </a:xfrm>
          <a:custGeom>
            <a:avLst/>
            <a:gdLst/>
            <a:ahLst/>
            <a:cxnLst/>
            <a:rect l="l" t="t" r="r" b="b"/>
            <a:pathLst>
              <a:path w="8059158" h="5495074">
                <a:moveTo>
                  <a:pt x="0" y="0"/>
                </a:moveTo>
                <a:lnTo>
                  <a:pt x="8059158" y="0"/>
                </a:lnTo>
                <a:lnTo>
                  <a:pt x="8059158" y="5495075"/>
                </a:lnTo>
                <a:lnTo>
                  <a:pt x="0" y="5495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98122" y="0"/>
            <a:ext cx="2828925" cy="10287000"/>
          </a:xfrm>
          <a:custGeom>
            <a:avLst/>
            <a:gdLst/>
            <a:ahLst/>
            <a:cxnLst/>
            <a:rect l="l" t="t" r="r" b="b"/>
            <a:pathLst>
              <a:path w="2828925" h="10287000">
                <a:moveTo>
                  <a:pt x="0" y="0"/>
                </a:moveTo>
                <a:lnTo>
                  <a:pt x="2828925" y="0"/>
                </a:lnTo>
                <a:lnTo>
                  <a:pt x="2828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46347" y="0"/>
            <a:ext cx="810101" cy="10287000"/>
          </a:xfrm>
          <a:custGeom>
            <a:avLst/>
            <a:gdLst/>
            <a:ahLst/>
            <a:cxnLst/>
            <a:rect l="l" t="t" r="r" b="b"/>
            <a:pathLst>
              <a:path w="810101" h="10287000">
                <a:moveTo>
                  <a:pt x="0" y="0"/>
                </a:moveTo>
                <a:lnTo>
                  <a:pt x="810101" y="0"/>
                </a:lnTo>
                <a:lnTo>
                  <a:pt x="8101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59945" y="0"/>
            <a:ext cx="2301716" cy="10287000"/>
          </a:xfrm>
          <a:custGeom>
            <a:avLst/>
            <a:gdLst/>
            <a:ahLst/>
            <a:cxnLst/>
            <a:rect l="l" t="t" r="r" b="b"/>
            <a:pathLst>
              <a:path w="2301716" h="10287000">
                <a:moveTo>
                  <a:pt x="0" y="0"/>
                </a:moveTo>
                <a:lnTo>
                  <a:pt x="2301716" y="0"/>
                </a:lnTo>
                <a:lnTo>
                  <a:pt x="23017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0585" y="5646395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2448" y="2847699"/>
            <a:ext cx="5423459" cy="2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Responsive interface optimized for all screen sizes, including: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Laptop screens</a:t>
            </a: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iPhone 14 Pro Max</a:t>
            </a: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iPad Pro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6567" y="4832787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21791" y="32917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35420" y="1260981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4354" y="2862473"/>
            <a:ext cx="10870968" cy="2653923"/>
            <a:chOff x="0" y="0"/>
            <a:chExt cx="14494623" cy="93217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4494623" cy="9455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User authentication (Admin, Trainer, Member, Guest roles)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CSRF Protection &amp; Secure Payment Handling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Password encryption &amp; Role-based access control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4354" y="1406040"/>
            <a:ext cx="7977646" cy="1079093"/>
            <a:chOff x="0" y="0"/>
            <a:chExt cx="10636862" cy="1438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06368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Security Measures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699125" y="-660666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D90CC-9765-4A65-51E7-EF1363FB8ED1}"/>
              </a:ext>
            </a:extLst>
          </p:cNvPr>
          <p:cNvSpPr txBox="1"/>
          <p:nvPr/>
        </p:nvSpPr>
        <p:spPr>
          <a:xfrm>
            <a:off x="404354" y="5686095"/>
            <a:ext cx="9144000" cy="88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 &amp; Analytics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522B5-B756-16C8-EBE1-09F346E1C475}"/>
              </a:ext>
            </a:extLst>
          </p:cNvPr>
          <p:cNvSpPr txBox="1"/>
          <p:nvPr/>
        </p:nvSpPr>
        <p:spPr>
          <a:xfrm>
            <a:off x="417269" y="6669750"/>
            <a:ext cx="114377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Membership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Attendance tracking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Product sales analytics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Feedback and ratings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3B353-CAB8-377F-D522-B488C000E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B88E92-A2BF-6988-099F-D5E040A3EFAC}"/>
              </a:ext>
            </a:extLst>
          </p:cNvPr>
          <p:cNvSpPr/>
          <p:nvPr/>
        </p:nvSpPr>
        <p:spPr>
          <a:xfrm>
            <a:off x="12801600" y="4561314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E5B3124-3181-1D5E-C4F5-61E4FF67151D}"/>
              </a:ext>
            </a:extLst>
          </p:cNvPr>
          <p:cNvSpPr/>
          <p:nvPr/>
        </p:nvSpPr>
        <p:spPr>
          <a:xfrm>
            <a:off x="11863771" y="-660457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227837-E745-FF84-111B-8840F4A60EC3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B8361F-0E3D-22F2-982E-AC88734ECF8E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7A4D6FE-EC3F-B836-9051-6B2997B52C61}"/>
              </a:ext>
            </a:extLst>
          </p:cNvPr>
          <p:cNvSpPr/>
          <p:nvPr/>
        </p:nvSpPr>
        <p:spPr>
          <a:xfrm>
            <a:off x="7735420" y="1260981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2B3188-4E3E-3000-1851-3F430CC7C4EB}"/>
              </a:ext>
            </a:extLst>
          </p:cNvPr>
          <p:cNvGrpSpPr/>
          <p:nvPr/>
        </p:nvGrpSpPr>
        <p:grpSpPr>
          <a:xfrm>
            <a:off x="228005" y="1834881"/>
            <a:ext cx="11233434" cy="3148149"/>
            <a:chOff x="-401315" y="-2154358"/>
            <a:chExt cx="14977911" cy="110576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BAE23E-C6BC-D5E8-1FD0-97BC2CF10A01}"/>
                </a:ext>
              </a:extLst>
            </p:cNvPr>
            <p:cNvSpPr/>
            <p:nvPr/>
          </p:nvSpPr>
          <p:spPr>
            <a:xfrm>
              <a:off x="-401315" y="-418419"/>
              <a:ext cx="14494623" cy="9321745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C5C0287-A8E0-7762-43D8-8A6805AFECE4}"/>
                </a:ext>
              </a:extLst>
            </p:cNvPr>
            <p:cNvSpPr txBox="1"/>
            <p:nvPr/>
          </p:nvSpPr>
          <p:spPr>
            <a:xfrm>
              <a:off x="81973" y="-2154358"/>
              <a:ext cx="14494623" cy="9455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Data Security &amp; Privacy: Handling sensitive user data securely, including payment and personal information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Performance Optimization: Ensuring fast response times, especially for large databases.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Authentication &amp; Authorization: Implementing role-based access control for Admin, Trainers, and Members.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Scalability Issues: Managing growing users, transactions, and system load.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Data Consistency: Ensuring real-time updates and preventing data conflicts in multi-user environments.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9A8BF47-8E07-3B86-F99A-BDE9D6B39567}"/>
              </a:ext>
            </a:extLst>
          </p:cNvPr>
          <p:cNvGrpSpPr/>
          <p:nvPr/>
        </p:nvGrpSpPr>
        <p:grpSpPr>
          <a:xfrm>
            <a:off x="388858" y="1065226"/>
            <a:ext cx="7977646" cy="1419907"/>
            <a:chOff x="-20661" y="-454419"/>
            <a:chExt cx="10636862" cy="189321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F876E62-30DB-1F2C-F745-3C3532B1466A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41844D-46D8-71F4-9345-F54E2460F4C1}"/>
                </a:ext>
              </a:extLst>
            </p:cNvPr>
            <p:cNvSpPr txBox="1"/>
            <p:nvPr/>
          </p:nvSpPr>
          <p:spPr>
            <a:xfrm>
              <a:off x="-20661" y="-454419"/>
              <a:ext cx="106368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Challenges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2D626-3455-32B7-F36D-A2B72F426A2D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B97DC6B2-57BC-6408-8A39-985BD2E25602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D02EC20-A3D4-1C60-CD8D-8226709B2F42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B348DCBE-99A6-C31A-9DCB-78D7D675A096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5BB8754-4904-037A-0AAD-CEDE774A92D9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8A8E8EC-577D-6E76-3E51-B0A0C501CE04}"/>
              </a:ext>
            </a:extLst>
          </p:cNvPr>
          <p:cNvSpPr/>
          <p:nvPr/>
        </p:nvSpPr>
        <p:spPr>
          <a:xfrm>
            <a:off x="16513299" y="-549752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303B8C6-B582-78E4-23D0-BE7914F83CBF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BDDB8-B436-70B8-B9B2-614B5CAD6C9F}"/>
              </a:ext>
            </a:extLst>
          </p:cNvPr>
          <p:cNvSpPr txBox="1"/>
          <p:nvPr/>
        </p:nvSpPr>
        <p:spPr>
          <a:xfrm>
            <a:off x="369485" y="5208578"/>
            <a:ext cx="9144000" cy="88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370140-1637-C278-07F5-AE1E0E96AD5A}"/>
              </a:ext>
            </a:extLst>
          </p:cNvPr>
          <p:cNvSpPr txBox="1"/>
          <p:nvPr/>
        </p:nvSpPr>
        <p:spPr>
          <a:xfrm>
            <a:off x="388858" y="6010622"/>
            <a:ext cx="1143774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Data Security Measures: Used Django’s built-in security features (CSRF, XSS protection, and password hashing).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Optimized Database Queries: Used indexing, pagination, and Django ORM optimizations to speed up data retrieval.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JWT-Based Authentication: Implemented token-based authentication for secure login and role-based access.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Scalable Architecture: Used Django’s modular design and caching strategies for improved scalability.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Real-time Data Handling: Used Django signals and Celery for asynchronous tasks like email notifications and report generation.</a:t>
            </a:r>
          </a:p>
        </p:txBody>
      </p:sp>
    </p:spTree>
    <p:extLst>
      <p:ext uri="{BB962C8B-B14F-4D97-AF65-F5344CB8AC3E}">
        <p14:creationId xmlns:p14="http://schemas.microsoft.com/office/powerpoint/2010/main" val="180701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7E598-DAF2-E7D4-BA1A-728073AC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42AEE8-D6C1-37D6-3B69-4A01058FE5F0}"/>
              </a:ext>
            </a:extLst>
          </p:cNvPr>
          <p:cNvSpPr/>
          <p:nvPr/>
        </p:nvSpPr>
        <p:spPr>
          <a:xfrm>
            <a:off x="11461439" y="4686300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30DE4E-AD03-86CB-983F-4EA1523FDF83}"/>
              </a:ext>
            </a:extLst>
          </p:cNvPr>
          <p:cNvSpPr/>
          <p:nvPr/>
        </p:nvSpPr>
        <p:spPr>
          <a:xfrm>
            <a:off x="11638702" y="-157144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65146F-1484-CCA9-4B39-83F3C02FB0BB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886EA6-0B66-EC99-C5E6-ADD1F2D3F88D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5C2449E-BF44-08E6-BCFC-ED63B61581A1}"/>
              </a:ext>
            </a:extLst>
          </p:cNvPr>
          <p:cNvSpPr/>
          <p:nvPr/>
        </p:nvSpPr>
        <p:spPr>
          <a:xfrm>
            <a:off x="5538147" y="285013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35CEE0-78B5-0ECA-7C86-4785A4683E33}"/>
              </a:ext>
            </a:extLst>
          </p:cNvPr>
          <p:cNvGrpSpPr/>
          <p:nvPr/>
        </p:nvGrpSpPr>
        <p:grpSpPr>
          <a:xfrm>
            <a:off x="403643" y="2144376"/>
            <a:ext cx="10871680" cy="7709407"/>
            <a:chOff x="-948" y="-957463"/>
            <a:chExt cx="14495572" cy="102792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3BB1537-2B18-799A-77B2-FDD82546F18C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2B700C-F203-2493-F2DD-F0CA2F2140D9}"/>
                </a:ext>
              </a:extLst>
            </p:cNvPr>
            <p:cNvSpPr txBox="1"/>
            <p:nvPr/>
          </p:nvSpPr>
          <p:spPr>
            <a:xfrm>
              <a:off x="-948" y="-957463"/>
              <a:ext cx="14494623" cy="94550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Mobile App Integration </a:t>
              </a:r>
              <a:r>
                <a:rPr lang="en-US" sz="2500" dirty="0">
                  <a:solidFill>
                    <a:schemeClr val="bg1"/>
                  </a:solidFill>
                </a:rPr>
                <a:t>📱 : Develop a mobile application for iOS and Android to allow users to access the system on the go.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AI-Powered Workout &amp; Diet Recommendations </a:t>
              </a:r>
              <a:r>
                <a:rPr lang="en-US" sz="2500" dirty="0">
                  <a:solidFill>
                    <a:schemeClr val="bg1"/>
                  </a:solidFill>
                </a:rPr>
                <a:t>🤖 : Implement AI-based personalized workout and diet plans based on user fitness goals and progress tracking.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Live Virtual Training Sessions </a:t>
              </a:r>
              <a:r>
                <a:rPr lang="en-US" sz="2500" dirty="0">
                  <a:solidFill>
                    <a:schemeClr val="bg1"/>
                  </a:solidFill>
                </a:rPr>
                <a:t>🎥: Introduce live workout sessions where trainers can conduct virtual classes for remote users.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Wearable Device Integration </a:t>
              </a:r>
              <a:r>
                <a:rPr lang="en-US" sz="2500" dirty="0">
                  <a:solidFill>
                    <a:schemeClr val="bg1"/>
                  </a:solidFill>
                </a:rPr>
                <a:t>⌚ : Integrate with fitness trackers (like Fitbit, Apple Watch) to monitor real-time health stats.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Automated Attendance with Biometric or QR Code </a:t>
              </a:r>
              <a:r>
                <a:rPr lang="en-US" sz="2500" dirty="0">
                  <a:solidFill>
                    <a:schemeClr val="bg1"/>
                  </a:solidFill>
                </a:rPr>
                <a:t>📷 : Use facial recognition, fingerprint scanning, or QR codes for seamless attendance tracking.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Advanced Reporting &amp; Analytics </a:t>
              </a:r>
              <a:r>
                <a:rPr lang="en-US" sz="2500" dirty="0">
                  <a:solidFill>
                    <a:schemeClr val="bg1"/>
                  </a:solidFill>
                </a:rPr>
                <a:t>📊 : Provide AI-powered insights on member progress, trainer performance, and gym revenue trends.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Gamification &amp; Reward System </a:t>
              </a:r>
              <a:r>
                <a:rPr lang="en-US" sz="2500" dirty="0">
                  <a:solidFill>
                    <a:schemeClr val="bg1"/>
                  </a:solidFill>
                </a:rPr>
                <a:t>🏆 : Introduce leaderboards, badges, and reward points to keep users engaged and motivated.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4091EC4-B09B-1B3D-AC97-B162CE256159}"/>
              </a:ext>
            </a:extLst>
          </p:cNvPr>
          <p:cNvGrpSpPr/>
          <p:nvPr/>
        </p:nvGrpSpPr>
        <p:grpSpPr>
          <a:xfrm>
            <a:off x="404354" y="1406040"/>
            <a:ext cx="8892046" cy="1079093"/>
            <a:chOff x="0" y="0"/>
            <a:chExt cx="11856062" cy="143879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DD903-8256-0E2D-D2FF-135E84B17CF1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D494262-1336-C66A-2565-FC0D91CE6E6C}"/>
                </a:ext>
              </a:extLst>
            </p:cNvPr>
            <p:cNvSpPr txBox="1"/>
            <p:nvPr/>
          </p:nvSpPr>
          <p:spPr>
            <a:xfrm>
              <a:off x="0" y="0"/>
              <a:ext cx="118560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Future Enhancements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A32F14E-6CFF-2E65-03DA-C9A8F2267BA3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F622104-1AAA-9886-3623-7567F0EF5C09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34438CD-796F-04CB-5D95-1191D57FB633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3063506B-4B8B-D35D-F85E-D72441E43A47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E68AA79-B9D8-20F1-284B-487E1380660E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CB679E6-0F02-812F-228B-B9524F566759}"/>
              </a:ext>
            </a:extLst>
          </p:cNvPr>
          <p:cNvSpPr/>
          <p:nvPr/>
        </p:nvSpPr>
        <p:spPr>
          <a:xfrm>
            <a:off x="16054442" y="-549752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7486D7F-55B4-D5F9-5165-CC6196115F13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</p:spTree>
    <p:extLst>
      <p:ext uri="{BB962C8B-B14F-4D97-AF65-F5344CB8AC3E}">
        <p14:creationId xmlns:p14="http://schemas.microsoft.com/office/powerpoint/2010/main" val="38433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4917C-72B5-1B5E-5A7F-5C3B3D92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A20986-550B-0C46-BB15-A787C25AEDF3}"/>
              </a:ext>
            </a:extLst>
          </p:cNvPr>
          <p:cNvSpPr/>
          <p:nvPr/>
        </p:nvSpPr>
        <p:spPr>
          <a:xfrm>
            <a:off x="13274556" y="4374538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8D91FC-7C69-671D-1594-30C90D1FA194}"/>
              </a:ext>
            </a:extLst>
          </p:cNvPr>
          <p:cNvSpPr/>
          <p:nvPr/>
        </p:nvSpPr>
        <p:spPr>
          <a:xfrm>
            <a:off x="11758625" y="-231677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3C20D82-D7BD-700F-4979-C9BD20A42BDC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01F886-660B-3393-7667-BD3232F09A5F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C1F734-4770-0E6D-067D-17236544DCE2}"/>
              </a:ext>
            </a:extLst>
          </p:cNvPr>
          <p:cNvSpPr/>
          <p:nvPr/>
        </p:nvSpPr>
        <p:spPr>
          <a:xfrm>
            <a:off x="8435610" y="5505736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FF50991-6696-CE8C-8CF3-4F0515C61655}"/>
              </a:ext>
            </a:extLst>
          </p:cNvPr>
          <p:cNvGrpSpPr/>
          <p:nvPr/>
        </p:nvGrpSpPr>
        <p:grpSpPr>
          <a:xfrm>
            <a:off x="-431312" y="1770108"/>
            <a:ext cx="17314985" cy="4960530"/>
            <a:chOff x="-1042453" y="-1456487"/>
            <a:chExt cx="25226180" cy="93217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AC3E29-FF4A-07B3-4483-7586A5ACC68F}"/>
                </a:ext>
              </a:extLst>
            </p:cNvPr>
            <p:cNvSpPr/>
            <p:nvPr/>
          </p:nvSpPr>
          <p:spPr>
            <a:xfrm>
              <a:off x="-1042453" y="-1456487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8D039F9-C137-50F1-5790-C0DF0A208AC0}"/>
                </a:ext>
              </a:extLst>
            </p:cNvPr>
            <p:cNvSpPr txBox="1"/>
            <p:nvPr/>
          </p:nvSpPr>
          <p:spPr>
            <a:xfrm>
              <a:off x="8120" y="667828"/>
              <a:ext cx="24175607" cy="3064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Implemented *Django’s built-in authentication system* with role-based access control.  </a:t>
              </a:r>
            </a:p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Used *Custom User Model* to differentiate between Admin, Trainers, Members, and Guests.  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640F9FA-4A11-9F5C-9B99-F007F1651E94}"/>
              </a:ext>
            </a:extLst>
          </p:cNvPr>
          <p:cNvGrpSpPr/>
          <p:nvPr/>
        </p:nvGrpSpPr>
        <p:grpSpPr>
          <a:xfrm>
            <a:off x="-177838" y="1283201"/>
            <a:ext cx="10644868" cy="2793499"/>
            <a:chOff x="0" y="-9695360"/>
            <a:chExt cx="5867389" cy="1113415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79D52DE-1A0B-A8C3-3A00-00A09B8175C1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E648E2D-BE73-7207-AF6A-51285CE551B2}"/>
                </a:ext>
              </a:extLst>
            </p:cNvPr>
            <p:cNvSpPr txBox="1"/>
            <p:nvPr/>
          </p:nvSpPr>
          <p:spPr>
            <a:xfrm>
              <a:off x="383582" y="-9695360"/>
              <a:ext cx="5483807" cy="73924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Role-Based Authentication &amp; Authorization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D90254B-71AA-720C-F9A6-F1F2E01BA5B1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13B31FB-9119-5863-79C3-1BD5A9971B89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EE24496-B1DB-5B2A-0ADA-893B09D291AF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EC129677-C760-5BEB-71C5-F9FCC59D6C0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01F6B35-9E3F-CA84-79EA-932FB00F2B36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061F91C-6BAB-FE3E-62EB-3B6D61767AF5}"/>
              </a:ext>
            </a:extLst>
          </p:cNvPr>
          <p:cNvSpPr/>
          <p:nvPr/>
        </p:nvSpPr>
        <p:spPr>
          <a:xfrm>
            <a:off x="15580443" y="-986013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A31CBD5-3159-90E3-697B-5138609862B6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CD0733-3791-978E-EFA7-84AD4F3DD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0" y="4231875"/>
            <a:ext cx="17758616" cy="59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2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81596-4096-83F3-E792-2939F4818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2E33C9-4506-8BB9-632D-3DC99C2A137C}"/>
              </a:ext>
            </a:extLst>
          </p:cNvPr>
          <p:cNvSpPr/>
          <p:nvPr/>
        </p:nvSpPr>
        <p:spPr>
          <a:xfrm>
            <a:off x="11111025" y="4437504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71817EB-95A1-F73F-1065-70C801CDF8B6}"/>
              </a:ext>
            </a:extLst>
          </p:cNvPr>
          <p:cNvSpPr/>
          <p:nvPr/>
        </p:nvSpPr>
        <p:spPr>
          <a:xfrm>
            <a:off x="11328931" y="-1802274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45FE24-73D6-D746-B727-7FE23E142D15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5E282E-22AB-5F1D-B4FC-AEF0BBE4A94E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0E348CB-ED23-D3A8-F89C-BF521CF241F5}"/>
              </a:ext>
            </a:extLst>
          </p:cNvPr>
          <p:cNvSpPr/>
          <p:nvPr/>
        </p:nvSpPr>
        <p:spPr>
          <a:xfrm>
            <a:off x="5489424" y="1028700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7DF9392-8301-287D-A645-D076BDC69AD2}"/>
              </a:ext>
            </a:extLst>
          </p:cNvPr>
          <p:cNvGrpSpPr/>
          <p:nvPr/>
        </p:nvGrpSpPr>
        <p:grpSpPr>
          <a:xfrm>
            <a:off x="404354" y="2704287"/>
            <a:ext cx="10870969" cy="7149496"/>
            <a:chOff x="0" y="-210915"/>
            <a:chExt cx="14494624" cy="953266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3B96135-343B-F564-20C7-4E5C49327D74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C145C8-2422-A356-5E49-9B683F8B1BAB}"/>
                </a:ext>
              </a:extLst>
            </p:cNvPr>
            <p:cNvSpPr txBox="1"/>
            <p:nvPr/>
          </p:nvSpPr>
          <p:spPr>
            <a:xfrm>
              <a:off x="0" y="-210915"/>
              <a:ext cx="14494623" cy="95326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Allows Admin to Add, Edit, Delete, and View Memberships.</a:t>
              </a:r>
            </a:p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Uses Django ORM (Object-Relational Mapping) instead of raw SQL.</a:t>
              </a:r>
            </a:p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Enhancement Suggestion: Implementing Django Forms for validation &amp; security.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C8C4F56-C1C1-A5A2-8AB6-C10EBF66CD3E}"/>
              </a:ext>
            </a:extLst>
          </p:cNvPr>
          <p:cNvGrpSpPr/>
          <p:nvPr/>
        </p:nvGrpSpPr>
        <p:grpSpPr>
          <a:xfrm>
            <a:off x="1" y="1375930"/>
            <a:ext cx="20269199" cy="846213"/>
            <a:chOff x="-111624" y="-53086"/>
            <a:chExt cx="5595431" cy="1491877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E0E808B-5F67-6A34-058C-E7A3D0187F3F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399F687-4872-FE55-1861-78A53CDFEB06}"/>
                </a:ext>
              </a:extLst>
            </p:cNvPr>
            <p:cNvSpPr txBox="1"/>
            <p:nvPr/>
          </p:nvSpPr>
          <p:spPr>
            <a:xfrm>
              <a:off x="-111624" y="-53086"/>
              <a:ext cx="548380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CRUD operations on Membership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D742B60-A674-CDBE-C3F1-4788083BAE7D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5B45FFD-A817-E400-FB39-733821C26F1F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775D01C-8AEF-6727-0495-556011533A96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E1DA10A0-1F55-7FE5-0C53-19A0B1FBD678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56FBF48-3823-BBCF-73FE-28A830106DA9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BC2404B-0FDC-5B81-397A-B519A84DDAA7}"/>
              </a:ext>
            </a:extLst>
          </p:cNvPr>
          <p:cNvSpPr/>
          <p:nvPr/>
        </p:nvSpPr>
        <p:spPr>
          <a:xfrm>
            <a:off x="15770490" y="-711357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AE3BB2C-FD1B-AFC4-6012-6708153F8F35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BBC639-FEAC-A62B-0849-F27AF9098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8" y="4796285"/>
            <a:ext cx="8572012" cy="54681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673659-5BFC-EE8C-A18C-365F9287F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33" y="4748653"/>
            <a:ext cx="9042129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5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37DF6-B124-16A0-3E7C-B0009B41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98667A-825F-FEEF-A98B-37D658EB2BAB}"/>
              </a:ext>
            </a:extLst>
          </p:cNvPr>
          <p:cNvSpPr/>
          <p:nvPr/>
        </p:nvSpPr>
        <p:spPr>
          <a:xfrm>
            <a:off x="12448794" y="3925311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B344EE3-CA5C-CBB7-D894-8DEA3B0D434A}"/>
              </a:ext>
            </a:extLst>
          </p:cNvPr>
          <p:cNvSpPr/>
          <p:nvPr/>
        </p:nvSpPr>
        <p:spPr>
          <a:xfrm>
            <a:off x="11461439" y="-1802274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AFB59D-7C35-6429-F40F-D9B42588837F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4E6965-9298-3707-9BA7-D59316032688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460D881-8495-8CCA-D050-C604C0C3EF63}"/>
              </a:ext>
            </a:extLst>
          </p:cNvPr>
          <p:cNvSpPr/>
          <p:nvPr/>
        </p:nvSpPr>
        <p:spPr>
          <a:xfrm>
            <a:off x="5489424" y="1028700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ADC42EF-CB93-946D-455D-404021EE80FB}"/>
              </a:ext>
            </a:extLst>
          </p:cNvPr>
          <p:cNvGrpSpPr/>
          <p:nvPr/>
        </p:nvGrpSpPr>
        <p:grpSpPr>
          <a:xfrm>
            <a:off x="404354" y="1895394"/>
            <a:ext cx="12016246" cy="7958389"/>
            <a:chOff x="0" y="-1289439"/>
            <a:chExt cx="16021660" cy="1061118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9F6E403-472A-6BD8-7F02-C8B1AB535EFD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F8B2F4B-9308-6D4F-01CF-4CAC7CA994DC}"/>
                </a:ext>
              </a:extLst>
            </p:cNvPr>
            <p:cNvSpPr txBox="1"/>
            <p:nvPr/>
          </p:nvSpPr>
          <p:spPr>
            <a:xfrm>
              <a:off x="0" y="-1289439"/>
              <a:ext cx="16021660" cy="9532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Used Django models to track *membership plans, payments, and renewal history*.  </a:t>
              </a:r>
            </a:p>
            <a:p>
              <a:pPr marL="342900" indent="-342900" algn="l">
                <a:lnSpc>
                  <a:spcPts val="43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Integrated payment gateways like Stripe/</a:t>
              </a:r>
              <a:r>
                <a:rPr lang="en-US" sz="2400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Razorpay</a:t>
              </a:r>
              <a:r>
                <a:rPr lang="en-US" sz="24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for online payments.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9DCCA15-B66A-3717-395B-F291E66E4B4F}"/>
              </a:ext>
            </a:extLst>
          </p:cNvPr>
          <p:cNvGrpSpPr/>
          <p:nvPr/>
        </p:nvGrpSpPr>
        <p:grpSpPr>
          <a:xfrm>
            <a:off x="404354" y="1079292"/>
            <a:ext cx="19878800" cy="1142851"/>
            <a:chOff x="0" y="-576060"/>
            <a:chExt cx="5487659" cy="201485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127E682-298D-7730-13F6-5EF9694B4A85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24FA1D-5D53-B2B1-BAC0-DAA69447FA47}"/>
                </a:ext>
              </a:extLst>
            </p:cNvPr>
            <p:cNvSpPr txBox="1"/>
            <p:nvPr/>
          </p:nvSpPr>
          <p:spPr>
            <a:xfrm>
              <a:off x="3852" y="-576060"/>
              <a:ext cx="548380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Payment &amp; Membership Handling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E32E491-06E3-840F-069C-04D3E7A73F31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5A9C182-38CD-391B-A05B-89597ADB5BC8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50B5A0A-5DAC-2E6D-A84E-30D93B276D3F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F796B917-7C1C-E3AC-97F4-4563A4B8DEED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161A481-1A16-2443-DB7A-AACB7A415DD1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15B1EC4-66BF-70ED-62A6-4B946DBE4D57}"/>
              </a:ext>
            </a:extLst>
          </p:cNvPr>
          <p:cNvSpPr/>
          <p:nvPr/>
        </p:nvSpPr>
        <p:spPr>
          <a:xfrm>
            <a:off x="16132238" y="-1596783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4D849BB-0B6E-901F-9DD5-DACE44D92896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A78E59-9B3E-3920-DA08-BEA01972C1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" y="3599383"/>
            <a:ext cx="18288000" cy="61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C71FD-2966-835A-6477-D76260B1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5C65B4-83C3-2B17-BCFF-A783DC0E6F52}"/>
              </a:ext>
            </a:extLst>
          </p:cNvPr>
          <p:cNvSpPr/>
          <p:nvPr/>
        </p:nvSpPr>
        <p:spPr>
          <a:xfrm>
            <a:off x="11698822" y="4821885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71E9AA-54BA-4DDF-5977-3AF9EB438D3B}"/>
              </a:ext>
            </a:extLst>
          </p:cNvPr>
          <p:cNvSpPr/>
          <p:nvPr/>
        </p:nvSpPr>
        <p:spPr>
          <a:xfrm>
            <a:off x="10515254" y="-16879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C62E93D-4A60-66F1-3836-AEB7322F9F1E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DA78633-DBFE-CB4F-6FE9-6ECEA6BEC03E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9697E01-98B6-AB67-B18D-FB8D767ADAE8}"/>
              </a:ext>
            </a:extLst>
          </p:cNvPr>
          <p:cNvSpPr/>
          <p:nvPr/>
        </p:nvSpPr>
        <p:spPr>
          <a:xfrm>
            <a:off x="5489424" y="1028700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FACAFC2-5AA4-1A34-E432-DD7F8EFC2EAE}"/>
              </a:ext>
            </a:extLst>
          </p:cNvPr>
          <p:cNvGrpSpPr/>
          <p:nvPr/>
        </p:nvGrpSpPr>
        <p:grpSpPr>
          <a:xfrm>
            <a:off x="404354" y="2862473"/>
            <a:ext cx="10870968" cy="6991309"/>
            <a:chOff x="0" y="0"/>
            <a:chExt cx="14494623" cy="932174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A61B20-1486-5FC3-BC57-0E2DAF0D75E7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6B656B-FAAF-9663-2D43-EF6546BBF47B}"/>
                </a:ext>
              </a:extLst>
            </p:cNvPr>
            <p:cNvSpPr txBox="1"/>
            <p:nvPr/>
          </p:nvSpPr>
          <p:spPr>
            <a:xfrm>
              <a:off x="0" y="-133350"/>
              <a:ext cx="14494623" cy="9455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Gym Fitness Management System streamlines and automates gym operations, replacing manual processes with a digital solution. It enhances the management of members, trainers, attendance, memberships, payments, and workouts while providing a user-friendly experience.</a:t>
              </a:r>
            </a:p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Built with Django, MySQL, HTML5, CSS, and JS, the system ensures reliability, scalability, and efficiency. Features like online membership, payment management, workout tracking, and reports improve engagement and decision-making.</a:t>
              </a:r>
            </a:p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Overall, this system boosts efficiency, reduces errors, and enhances user experience, making it a valuable tool for modern gym management.</a:t>
              </a:r>
            </a:p>
            <a:p>
              <a:pPr algn="l">
                <a:lnSpc>
                  <a:spcPts val="4320"/>
                </a:lnSpc>
              </a:pPr>
              <a:endPara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DF309DA-0E56-EEEC-2FEB-B426D0140091}"/>
              </a:ext>
            </a:extLst>
          </p:cNvPr>
          <p:cNvGrpSpPr/>
          <p:nvPr/>
        </p:nvGrpSpPr>
        <p:grpSpPr>
          <a:xfrm>
            <a:off x="404354" y="1406040"/>
            <a:ext cx="4112855" cy="1079093"/>
            <a:chOff x="0" y="0"/>
            <a:chExt cx="5483807" cy="143879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14C9329-EFEE-8F96-2E4D-FDBE4A64E54E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8267A4B-D240-948B-A245-7451785F59B4}"/>
                </a:ext>
              </a:extLst>
            </p:cNvPr>
            <p:cNvSpPr txBox="1"/>
            <p:nvPr/>
          </p:nvSpPr>
          <p:spPr>
            <a:xfrm>
              <a:off x="0" y="0"/>
              <a:ext cx="548380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56BBB-362F-B2DB-54A2-9C1734CD72A4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76295429-6A49-06EC-D5EC-3B33575A31AB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D6A0C60-1296-9811-60DA-02BADA69EE15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39D2B788-3DD6-D82D-0213-90872612FC4F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3233C58-18D5-5A27-CF3B-53A159CCB690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C3037BF-E4C2-C6B9-651C-571E48167900}"/>
              </a:ext>
            </a:extLst>
          </p:cNvPr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C2FF9B7-322C-73D6-A49B-E89D9872A928}"/>
              </a:ext>
            </a:extLst>
          </p:cNvPr>
          <p:cNvSpPr/>
          <p:nvPr/>
        </p:nvSpPr>
        <p:spPr>
          <a:xfrm>
            <a:off x="10877720" y="2862473"/>
            <a:ext cx="7681588" cy="7424527"/>
          </a:xfrm>
          <a:custGeom>
            <a:avLst/>
            <a:gdLst/>
            <a:ahLst/>
            <a:cxnLst/>
            <a:rect l="l" t="t" r="r" b="b"/>
            <a:pathLst>
              <a:path w="7681588" h="7424527">
                <a:moveTo>
                  <a:pt x="0" y="0"/>
                </a:moveTo>
                <a:lnTo>
                  <a:pt x="7681588" y="0"/>
                </a:lnTo>
                <a:lnTo>
                  <a:pt x="7681588" y="7424527"/>
                </a:lnTo>
                <a:lnTo>
                  <a:pt x="0" y="742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0423878-A65B-0D4B-0C6D-1C5EDA4F0AD2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</p:spTree>
    <p:extLst>
      <p:ext uri="{BB962C8B-B14F-4D97-AF65-F5344CB8AC3E}">
        <p14:creationId xmlns:p14="http://schemas.microsoft.com/office/powerpoint/2010/main" val="59272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336" y="693065"/>
            <a:ext cx="4338847" cy="671270"/>
            <a:chOff x="0" y="0"/>
            <a:chExt cx="5785129" cy="895027"/>
          </a:xfrm>
        </p:grpSpPr>
        <p:grpSp>
          <p:nvGrpSpPr>
            <p:cNvPr id="3" name="Group 3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790412" y="5457804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4" y="0"/>
                </a:lnTo>
                <a:lnTo>
                  <a:pt x="8015404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43400" y="9064799"/>
            <a:ext cx="9147087" cy="848668"/>
            <a:chOff x="0" y="0"/>
            <a:chExt cx="12196116" cy="1131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96116" cy="1131557"/>
            </a:xfrm>
            <a:custGeom>
              <a:avLst/>
              <a:gdLst/>
              <a:ahLst/>
              <a:cxnLst/>
              <a:rect l="l" t="t" r="r" b="b"/>
              <a:pathLst>
                <a:path w="12196116" h="1131557">
                  <a:moveTo>
                    <a:pt x="0" y="0"/>
                  </a:moveTo>
                  <a:lnTo>
                    <a:pt x="12196116" y="0"/>
                  </a:lnTo>
                  <a:lnTo>
                    <a:pt x="12196116" y="1131557"/>
                  </a:lnTo>
                  <a:lnTo>
                    <a:pt x="0" y="1131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196116" cy="1141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 u="sng" dirty="0">
                  <a:solidFill>
                    <a:srgbClr val="7030A0"/>
                  </a:solidFill>
                  <a:latin typeface="Arimo Bold"/>
                  <a:ea typeface="Arimo Bold"/>
                  <a:cs typeface="Arimo Bold"/>
                  <a:sym typeface="Arimo Bold"/>
                  <a:hlinkClick r:id="rId5" tooltip="mailto:SangLeharFitnessFlow@gmail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SangLeharFitnessFlow@gmail.com</a:t>
              </a:r>
            </a:p>
            <a:p>
              <a:pPr algn="ctr">
                <a:lnSpc>
                  <a:spcPts val="2879"/>
                </a:lnSpc>
              </a:pPr>
              <a:endParaRPr lang="en-US" sz="2400" b="1" u="sng" dirty="0">
                <a:solidFill>
                  <a:srgbClr val="0000FF"/>
                </a:solidFill>
                <a:latin typeface="Arimo Bold"/>
                <a:ea typeface="Arimo Bold"/>
                <a:cs typeface="Arimo Bold"/>
                <a:sym typeface="Arimo Bold"/>
                <a:hlinkClick r:id="rId5" tooltip="mailto:SangLeharFitnessFlow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489888" y="3129102"/>
            <a:ext cx="13308226" cy="2328701"/>
            <a:chOff x="0" y="0"/>
            <a:chExt cx="17744302" cy="31049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301" cy="3104935"/>
            </a:xfrm>
            <a:custGeom>
              <a:avLst/>
              <a:gdLst/>
              <a:ahLst/>
              <a:cxnLst/>
              <a:rect l="l" t="t" r="r" b="b"/>
              <a:pathLst>
                <a:path w="17744301" h="3104935">
                  <a:moveTo>
                    <a:pt x="0" y="0"/>
                  </a:moveTo>
                  <a:lnTo>
                    <a:pt x="17744301" y="0"/>
                  </a:lnTo>
                  <a:lnTo>
                    <a:pt x="17744301" y="3104935"/>
                  </a:lnTo>
                  <a:lnTo>
                    <a:pt x="0" y="310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744302" cy="3133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8100" b="1">
                  <a:solidFill>
                    <a:srgbClr val="BB54E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You!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We appreciate your interest in our Gym Fitness Management System and its impact on modern gym operations.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03288" y="6373068"/>
            <a:ext cx="10281424" cy="784830"/>
            <a:chOff x="0" y="0"/>
            <a:chExt cx="13708566" cy="1046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566" cy="1046440"/>
            </a:xfrm>
            <a:custGeom>
              <a:avLst/>
              <a:gdLst/>
              <a:ahLst/>
              <a:cxnLst/>
              <a:rect l="l" t="t" r="r" b="b"/>
              <a:pathLst>
                <a:path w="13708566" h="1046440">
                  <a:moveTo>
                    <a:pt x="0" y="0"/>
                  </a:moveTo>
                  <a:lnTo>
                    <a:pt x="13708566" y="0"/>
                  </a:lnTo>
                  <a:lnTo>
                    <a:pt x="1370856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3708566" cy="10559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Looking forward to your feedback! 😊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3288" y="5532481"/>
            <a:ext cx="10281424" cy="553998"/>
            <a:chOff x="0" y="0"/>
            <a:chExt cx="13708566" cy="7386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8566" cy="738664"/>
            </a:xfrm>
            <a:custGeom>
              <a:avLst/>
              <a:gdLst/>
              <a:ahLst/>
              <a:cxnLst/>
              <a:rect l="l" t="t" r="r" b="b"/>
              <a:pathLst>
                <a:path w="13708566" h="738664">
                  <a:moveTo>
                    <a:pt x="0" y="0"/>
                  </a:moveTo>
                  <a:lnTo>
                    <a:pt x="13708566" y="0"/>
                  </a:lnTo>
                  <a:lnTo>
                    <a:pt x="1370856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3708566" cy="7577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For any questions or discussions, feel free to ask.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90412" y="7374259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420395" y="69306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4440924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9057" y="2067106"/>
            <a:ext cx="12906335" cy="8799881"/>
          </a:xfrm>
          <a:custGeom>
            <a:avLst/>
            <a:gdLst/>
            <a:ahLst/>
            <a:cxnLst/>
            <a:rect l="l" t="t" r="r" b="b"/>
            <a:pathLst>
              <a:path w="12906335" h="8799881">
                <a:moveTo>
                  <a:pt x="0" y="0"/>
                </a:moveTo>
                <a:lnTo>
                  <a:pt x="12906335" y="0"/>
                </a:lnTo>
                <a:lnTo>
                  <a:pt x="12906335" y="8799881"/>
                </a:lnTo>
                <a:lnTo>
                  <a:pt x="0" y="87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35631" y="-539887"/>
            <a:ext cx="12906335" cy="8799881"/>
          </a:xfrm>
          <a:custGeom>
            <a:avLst/>
            <a:gdLst/>
            <a:ahLst/>
            <a:cxnLst/>
            <a:rect l="l" t="t" r="r" b="b"/>
            <a:pathLst>
              <a:path w="12906335" h="8799881">
                <a:moveTo>
                  <a:pt x="0" y="0"/>
                </a:moveTo>
                <a:lnTo>
                  <a:pt x="12906335" y="0"/>
                </a:lnTo>
                <a:lnTo>
                  <a:pt x="12906335" y="8799881"/>
                </a:lnTo>
                <a:lnTo>
                  <a:pt x="0" y="87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29786" y="-220963"/>
            <a:ext cx="14629971" cy="9964305"/>
            <a:chOff x="0" y="0"/>
            <a:chExt cx="19506628" cy="13285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06692" cy="13285724"/>
            </a:xfrm>
            <a:custGeom>
              <a:avLst/>
              <a:gdLst/>
              <a:ahLst/>
              <a:cxnLst/>
              <a:rect l="l" t="t" r="r" b="b"/>
              <a:pathLst>
                <a:path w="19506692" h="13285724">
                  <a:moveTo>
                    <a:pt x="11836146" y="13285724"/>
                  </a:moveTo>
                  <a:lnTo>
                    <a:pt x="0" y="13285724"/>
                  </a:lnTo>
                  <a:lnTo>
                    <a:pt x="7670546" y="0"/>
                  </a:lnTo>
                  <a:lnTo>
                    <a:pt x="19506692" y="0"/>
                  </a:lnTo>
                  <a:lnTo>
                    <a:pt x="11836146" y="13285724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069" y="-232209"/>
            <a:ext cx="14427511" cy="9826368"/>
            <a:chOff x="99082" y="-201686"/>
            <a:chExt cx="19506692" cy="13285724"/>
          </a:xfrm>
        </p:grpSpPr>
        <p:sp>
          <p:nvSpPr>
            <p:cNvPr id="7" name="Freeform 7"/>
            <p:cNvSpPr/>
            <p:nvPr/>
          </p:nvSpPr>
          <p:spPr>
            <a:xfrm>
              <a:off x="99082" y="-201686"/>
              <a:ext cx="19506692" cy="13285724"/>
            </a:xfrm>
            <a:custGeom>
              <a:avLst/>
              <a:gdLst/>
              <a:ahLst/>
              <a:cxnLst/>
              <a:rect l="l" t="t" r="r" b="b"/>
              <a:pathLst>
                <a:path w="19506692" h="13285724">
                  <a:moveTo>
                    <a:pt x="11836146" y="13285724"/>
                  </a:moveTo>
                  <a:lnTo>
                    <a:pt x="0" y="13285724"/>
                  </a:lnTo>
                  <a:lnTo>
                    <a:pt x="7670546" y="0"/>
                  </a:lnTo>
                  <a:lnTo>
                    <a:pt x="19506692" y="0"/>
                  </a:lnTo>
                  <a:lnTo>
                    <a:pt x="11836146" y="13285724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7485804" y="4076700"/>
            <a:ext cx="762574" cy="888005"/>
          </a:xfrm>
          <a:custGeom>
            <a:avLst/>
            <a:gdLst/>
            <a:ahLst/>
            <a:cxnLst/>
            <a:rect l="l" t="t" r="r" b="b"/>
            <a:pathLst>
              <a:path w="762574" h="888005">
                <a:moveTo>
                  <a:pt x="0" y="0"/>
                </a:moveTo>
                <a:lnTo>
                  <a:pt x="762574" y="0"/>
                </a:lnTo>
                <a:lnTo>
                  <a:pt x="762574" y="888005"/>
                </a:lnTo>
                <a:lnTo>
                  <a:pt x="0" y="888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r="-17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3976" y="486536"/>
            <a:ext cx="762575" cy="888005"/>
          </a:xfrm>
          <a:custGeom>
            <a:avLst/>
            <a:gdLst/>
            <a:ahLst/>
            <a:cxnLst/>
            <a:rect l="l" t="t" r="r" b="b"/>
            <a:pathLst>
              <a:path w="762575" h="888005">
                <a:moveTo>
                  <a:pt x="0" y="0"/>
                </a:moveTo>
                <a:lnTo>
                  <a:pt x="762574" y="0"/>
                </a:lnTo>
                <a:lnTo>
                  <a:pt x="762574" y="888004"/>
                </a:lnTo>
                <a:lnTo>
                  <a:pt x="0" y="88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r="-17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2567" y="1405537"/>
            <a:ext cx="6412638" cy="1759783"/>
            <a:chOff x="0" y="-742080"/>
            <a:chExt cx="8550184" cy="23463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16840" cy="1604297"/>
            </a:xfrm>
            <a:custGeom>
              <a:avLst/>
              <a:gdLst/>
              <a:ahLst/>
              <a:cxnLst/>
              <a:rect l="l" t="t" r="r" b="b"/>
              <a:pathLst>
                <a:path w="8516840" h="1604297">
                  <a:moveTo>
                    <a:pt x="0" y="0"/>
                  </a:moveTo>
                  <a:lnTo>
                    <a:pt x="8516840" y="0"/>
                  </a:lnTo>
                  <a:lnTo>
                    <a:pt x="8516840" y="1604297"/>
                  </a:lnTo>
                  <a:lnTo>
                    <a:pt x="0" y="1604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33344" y="-742080"/>
              <a:ext cx="8516840" cy="1604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Contents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5009" y="693065"/>
            <a:ext cx="4338847" cy="671270"/>
            <a:chOff x="0" y="0"/>
            <a:chExt cx="5785129" cy="895027"/>
          </a:xfrm>
        </p:grpSpPr>
        <p:grpSp>
          <p:nvGrpSpPr>
            <p:cNvPr id="14" name="Group 14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517461" y="2206348"/>
            <a:ext cx="3397047" cy="792607"/>
          </a:xfrm>
          <a:custGeom>
            <a:avLst/>
            <a:gdLst/>
            <a:ahLst/>
            <a:cxnLst/>
            <a:rect l="l" t="t" r="r" b="b"/>
            <a:pathLst>
              <a:path w="27130772" h="6330216">
                <a:moveTo>
                  <a:pt x="0" y="0"/>
                </a:moveTo>
                <a:lnTo>
                  <a:pt x="27130772" y="0"/>
                </a:lnTo>
                <a:lnTo>
                  <a:pt x="27130772" y="6330216"/>
                </a:lnTo>
                <a:lnTo>
                  <a:pt x="0" y="633021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E22F16B-AE90-FDA3-1671-27AE8AA69E03}"/>
              </a:ext>
            </a:extLst>
          </p:cNvPr>
          <p:cNvSpPr txBox="1"/>
          <p:nvPr/>
        </p:nvSpPr>
        <p:spPr>
          <a:xfrm>
            <a:off x="413531" y="2542640"/>
            <a:ext cx="1290633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System Requirements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System Architecture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UML Diagrams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Backend Features &amp; Functionalities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Security Measures, Report &amp; Analytics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Challenges &amp; Solutions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Future Enhancements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Role Based Authentication and Authorization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CRUD Operations For Membership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Payment &amp; Membership Handling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2339" y="8906407"/>
            <a:ext cx="722639" cy="841500"/>
          </a:xfrm>
          <a:custGeom>
            <a:avLst/>
            <a:gdLst/>
            <a:ahLst/>
            <a:cxnLst/>
            <a:rect l="l" t="t" r="r" b="b"/>
            <a:pathLst>
              <a:path w="722639" h="841500">
                <a:moveTo>
                  <a:pt x="0" y="0"/>
                </a:moveTo>
                <a:lnTo>
                  <a:pt x="722639" y="0"/>
                </a:lnTo>
                <a:lnTo>
                  <a:pt x="722639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8136" y="266096"/>
            <a:ext cx="722638" cy="841500"/>
          </a:xfrm>
          <a:custGeom>
            <a:avLst/>
            <a:gdLst/>
            <a:ahLst/>
            <a:cxnLst/>
            <a:rect l="l" t="t" r="r" b="b"/>
            <a:pathLst>
              <a:path w="722638" h="841500">
                <a:moveTo>
                  <a:pt x="0" y="0"/>
                </a:moveTo>
                <a:lnTo>
                  <a:pt x="722638" y="0"/>
                </a:lnTo>
                <a:lnTo>
                  <a:pt x="722638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84900" y="-1688117"/>
            <a:ext cx="8343268" cy="5688661"/>
          </a:xfrm>
          <a:custGeom>
            <a:avLst/>
            <a:gdLst/>
            <a:ahLst/>
            <a:cxnLst/>
            <a:rect l="l" t="t" r="r" b="b"/>
            <a:pathLst>
              <a:path w="8343268" h="5688661">
                <a:moveTo>
                  <a:pt x="0" y="0"/>
                </a:moveTo>
                <a:lnTo>
                  <a:pt x="8343268" y="0"/>
                </a:lnTo>
                <a:lnTo>
                  <a:pt x="8343268" y="5688662"/>
                </a:lnTo>
                <a:lnTo>
                  <a:pt x="0" y="56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41802" y="4975790"/>
            <a:ext cx="8284583" cy="5648647"/>
          </a:xfrm>
          <a:custGeom>
            <a:avLst/>
            <a:gdLst/>
            <a:ahLst/>
            <a:cxnLst/>
            <a:rect l="l" t="t" r="r" b="b"/>
            <a:pathLst>
              <a:path w="8284583" h="5648647">
                <a:moveTo>
                  <a:pt x="0" y="0"/>
                </a:moveTo>
                <a:lnTo>
                  <a:pt x="8284583" y="0"/>
                </a:lnTo>
                <a:lnTo>
                  <a:pt x="8284583" y="5648646"/>
                </a:lnTo>
                <a:lnTo>
                  <a:pt x="0" y="564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615221" y="-1456026"/>
            <a:ext cx="9457511" cy="6441400"/>
            <a:chOff x="0" y="0"/>
            <a:chExt cx="12610014" cy="8588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15221" y="-300315"/>
            <a:ext cx="7746579" cy="5276105"/>
            <a:chOff x="0" y="0"/>
            <a:chExt cx="12610014" cy="8588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8"/>
              <a:stretch>
                <a:fillRect t="-21979" b="-9825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9"/>
              <a:stretch>
                <a:fillRect r="-216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17840" y="2927990"/>
            <a:ext cx="15151890" cy="2972095"/>
            <a:chOff x="0" y="0"/>
            <a:chExt cx="20202521" cy="39627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2520" cy="3962793"/>
            </a:xfrm>
            <a:custGeom>
              <a:avLst/>
              <a:gdLst/>
              <a:ahLst/>
              <a:cxnLst/>
              <a:rect l="l" t="t" r="r" b="b"/>
              <a:pathLst>
                <a:path w="20202520" h="3962793">
                  <a:moveTo>
                    <a:pt x="0" y="0"/>
                  </a:moveTo>
                  <a:lnTo>
                    <a:pt x="20202520" y="0"/>
                  </a:lnTo>
                  <a:lnTo>
                    <a:pt x="20202520" y="3962793"/>
                  </a:lnTo>
                  <a:lnTo>
                    <a:pt x="0" y="396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20202521" cy="4115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Gym Fitness Management System is a software application designed to streamline and automate the daily operations of a gym or fitness center. It enhances efficiency by managing memberships, payments, class schedules, trainer assignments, and overall facility administration.</a:t>
              </a:r>
            </a:p>
            <a:p>
              <a:pPr algn="l">
                <a:lnSpc>
                  <a:spcPts val="4860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17840" y="1966194"/>
            <a:ext cx="7968027" cy="1079093"/>
            <a:chOff x="0" y="0"/>
            <a:chExt cx="10624036" cy="14387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24036" cy="1438791"/>
            </a:xfrm>
            <a:custGeom>
              <a:avLst/>
              <a:gdLst/>
              <a:ahLst/>
              <a:cxnLst/>
              <a:rect l="l" t="t" r="r" b="b"/>
              <a:pathLst>
                <a:path w="10624036" h="1438791">
                  <a:moveTo>
                    <a:pt x="0" y="0"/>
                  </a:moveTo>
                  <a:lnTo>
                    <a:pt x="10624036" y="0"/>
                  </a:lnTo>
                  <a:lnTo>
                    <a:pt x="1062403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0624036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7840" y="686846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79365" y="5360538"/>
            <a:ext cx="4965403" cy="1079093"/>
            <a:chOff x="0" y="0"/>
            <a:chExt cx="6620537" cy="14387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20537" cy="1438791"/>
            </a:xfrm>
            <a:custGeom>
              <a:avLst/>
              <a:gdLst/>
              <a:ahLst/>
              <a:cxnLst/>
              <a:rect l="l" t="t" r="r" b="b"/>
              <a:pathLst>
                <a:path w="6620537" h="1438791">
                  <a:moveTo>
                    <a:pt x="0" y="0"/>
                  </a:moveTo>
                  <a:lnTo>
                    <a:pt x="6620537" y="0"/>
                  </a:lnTo>
                  <a:lnTo>
                    <a:pt x="662053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62053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61299" y="5360538"/>
            <a:ext cx="4965403" cy="1079093"/>
            <a:chOff x="0" y="0"/>
            <a:chExt cx="6620537" cy="14387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20537" cy="1438791"/>
            </a:xfrm>
            <a:custGeom>
              <a:avLst/>
              <a:gdLst/>
              <a:ahLst/>
              <a:cxnLst/>
              <a:rect l="l" t="t" r="r" b="b"/>
              <a:pathLst>
                <a:path w="6620537" h="1438791">
                  <a:moveTo>
                    <a:pt x="0" y="0"/>
                  </a:moveTo>
                  <a:lnTo>
                    <a:pt x="6620537" y="0"/>
                  </a:lnTo>
                  <a:lnTo>
                    <a:pt x="662053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62053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Benefits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21876" y="657298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Membership Management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1876" y="7020606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Billing &amp; Payments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1876" y="7468232"/>
            <a:ext cx="4965403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&amp; Trainer Scheduling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1876" y="7915857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Inventory &amp; Equipment Management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1876" y="844014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 &amp; Analytics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82339" y="657298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82339" y="7020606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Improved Customer Experience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82339" y="7468232"/>
            <a:ext cx="4965403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Tracking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82339" y="7915857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Security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91F62-ED4A-A481-DC83-38B4FB65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D15CD2-A527-FF46-428A-4DDD72A47374}"/>
              </a:ext>
            </a:extLst>
          </p:cNvPr>
          <p:cNvSpPr/>
          <p:nvPr/>
        </p:nvSpPr>
        <p:spPr>
          <a:xfrm>
            <a:off x="5482339" y="8906407"/>
            <a:ext cx="722639" cy="841500"/>
          </a:xfrm>
          <a:custGeom>
            <a:avLst/>
            <a:gdLst/>
            <a:ahLst/>
            <a:cxnLst/>
            <a:rect l="l" t="t" r="r" b="b"/>
            <a:pathLst>
              <a:path w="722639" h="841500">
                <a:moveTo>
                  <a:pt x="0" y="0"/>
                </a:moveTo>
                <a:lnTo>
                  <a:pt x="722639" y="0"/>
                </a:lnTo>
                <a:lnTo>
                  <a:pt x="722639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C913ABD-CBAE-E079-C863-10CCB6FC8C9B}"/>
              </a:ext>
            </a:extLst>
          </p:cNvPr>
          <p:cNvSpPr/>
          <p:nvPr/>
        </p:nvSpPr>
        <p:spPr>
          <a:xfrm>
            <a:off x="9278136" y="266096"/>
            <a:ext cx="722638" cy="841500"/>
          </a:xfrm>
          <a:custGeom>
            <a:avLst/>
            <a:gdLst/>
            <a:ahLst/>
            <a:cxnLst/>
            <a:rect l="l" t="t" r="r" b="b"/>
            <a:pathLst>
              <a:path w="722638" h="841500">
                <a:moveTo>
                  <a:pt x="0" y="0"/>
                </a:moveTo>
                <a:lnTo>
                  <a:pt x="722638" y="0"/>
                </a:lnTo>
                <a:lnTo>
                  <a:pt x="722638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677FDB9-7153-E853-AE79-2C951610E202}"/>
              </a:ext>
            </a:extLst>
          </p:cNvPr>
          <p:cNvSpPr/>
          <p:nvPr/>
        </p:nvSpPr>
        <p:spPr>
          <a:xfrm>
            <a:off x="12384900" y="-1688117"/>
            <a:ext cx="8343268" cy="5688661"/>
          </a:xfrm>
          <a:custGeom>
            <a:avLst/>
            <a:gdLst/>
            <a:ahLst/>
            <a:cxnLst/>
            <a:rect l="l" t="t" r="r" b="b"/>
            <a:pathLst>
              <a:path w="8343268" h="5688661">
                <a:moveTo>
                  <a:pt x="0" y="0"/>
                </a:moveTo>
                <a:lnTo>
                  <a:pt x="8343268" y="0"/>
                </a:lnTo>
                <a:lnTo>
                  <a:pt x="8343268" y="5688662"/>
                </a:lnTo>
                <a:lnTo>
                  <a:pt x="0" y="56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FA12F13-2A4F-1DF6-1E89-FE36E21D7D3B}"/>
              </a:ext>
            </a:extLst>
          </p:cNvPr>
          <p:cNvSpPr/>
          <p:nvPr/>
        </p:nvSpPr>
        <p:spPr>
          <a:xfrm>
            <a:off x="8741802" y="4975790"/>
            <a:ext cx="8284583" cy="5648647"/>
          </a:xfrm>
          <a:custGeom>
            <a:avLst/>
            <a:gdLst/>
            <a:ahLst/>
            <a:cxnLst/>
            <a:rect l="l" t="t" r="r" b="b"/>
            <a:pathLst>
              <a:path w="8284583" h="5648647">
                <a:moveTo>
                  <a:pt x="0" y="0"/>
                </a:moveTo>
                <a:lnTo>
                  <a:pt x="8284583" y="0"/>
                </a:lnTo>
                <a:lnTo>
                  <a:pt x="8284583" y="5648646"/>
                </a:lnTo>
                <a:lnTo>
                  <a:pt x="0" y="564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F73BBBD-5809-DCBC-AC73-5CF7F3B08BC0}"/>
              </a:ext>
            </a:extLst>
          </p:cNvPr>
          <p:cNvGrpSpPr/>
          <p:nvPr/>
        </p:nvGrpSpPr>
        <p:grpSpPr>
          <a:xfrm>
            <a:off x="12615221" y="-1456026"/>
            <a:ext cx="9457511" cy="6441400"/>
            <a:chOff x="0" y="0"/>
            <a:chExt cx="12610014" cy="858853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C8C32F-85FA-5778-B9B0-839F114CA03A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A4B5D39-D173-CF79-B425-DE8BBCC1512D}"/>
              </a:ext>
            </a:extLst>
          </p:cNvPr>
          <p:cNvGrpSpPr/>
          <p:nvPr/>
        </p:nvGrpSpPr>
        <p:grpSpPr>
          <a:xfrm>
            <a:off x="12615221" y="-300315"/>
            <a:ext cx="7746579" cy="5276105"/>
            <a:chOff x="0" y="0"/>
            <a:chExt cx="12610014" cy="858853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A0FFCB-7574-D7C2-A0FC-E29BE0C6872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8"/>
              <a:stretch>
                <a:fillRect t="-21979" b="-98255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7EEEDC8-DACE-F4EB-8DBC-E28EF3516FC6}"/>
              </a:ext>
            </a:extLst>
          </p:cNvPr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BFED54F-8341-A2B4-2EA2-0E3EE3D00C7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BE801CF-4DB9-DFCC-0844-A1C87BD6092F}"/>
              </a:ext>
            </a:extLst>
          </p:cNvPr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4AE2F8-7200-C54A-DB09-79BD05BACD8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9"/>
              <a:stretch>
                <a:fillRect r="-2163"/>
              </a:stretch>
            </a:blip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8BD67F2-47C3-B8B1-4387-39E8A89B201F}"/>
              </a:ext>
            </a:extLst>
          </p:cNvPr>
          <p:cNvGrpSpPr/>
          <p:nvPr/>
        </p:nvGrpSpPr>
        <p:grpSpPr>
          <a:xfrm>
            <a:off x="28157" y="2128927"/>
            <a:ext cx="11340691" cy="6191879"/>
            <a:chOff x="-353920" y="-1187763"/>
            <a:chExt cx="20556441" cy="515055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B58588B-530A-A462-613B-B885F26C15CB}"/>
                </a:ext>
              </a:extLst>
            </p:cNvPr>
            <p:cNvSpPr/>
            <p:nvPr/>
          </p:nvSpPr>
          <p:spPr>
            <a:xfrm>
              <a:off x="-353920" y="-1187763"/>
              <a:ext cx="20202520" cy="3962793"/>
            </a:xfrm>
            <a:custGeom>
              <a:avLst/>
              <a:gdLst/>
              <a:ahLst/>
              <a:cxnLst/>
              <a:rect l="l" t="t" r="r" b="b"/>
              <a:pathLst>
                <a:path w="20202520" h="3962793">
                  <a:moveTo>
                    <a:pt x="0" y="0"/>
                  </a:moveTo>
                  <a:lnTo>
                    <a:pt x="20202520" y="0"/>
                  </a:lnTo>
                  <a:lnTo>
                    <a:pt x="20202520" y="3962793"/>
                  </a:lnTo>
                  <a:lnTo>
                    <a:pt x="0" y="396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134F74F-16D4-30B7-4032-AB2C38625FEE}"/>
                </a:ext>
              </a:extLst>
            </p:cNvPr>
            <p:cNvSpPr txBox="1"/>
            <p:nvPr/>
          </p:nvSpPr>
          <p:spPr>
            <a:xfrm>
              <a:off x="0" y="-152400"/>
              <a:ext cx="20202521" cy="4115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The system follows an MVC (Model-View-Controller) structure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indent="-457200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IN" sz="4400" dirty="0">
                  <a:solidFill>
                    <a:schemeClr val="bg1"/>
                  </a:solidFill>
                </a:rPr>
                <a:t>Users interact via frontend (HTML, CSS, JS)</a:t>
              </a: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Requests are handled by Django backend</a:t>
              </a:r>
              <a:endParaRPr lang="en-US" sz="2700" dirty="0">
                <a:solidFill>
                  <a:schemeClr val="bg1"/>
                </a:solidFill>
                <a:latin typeface="Montserrat"/>
                <a:sym typeface="Montserrat"/>
              </a:endParaRP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Data is stored and retrieved from MySQL database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Admin, Trainers, Members, and Guests have specific roles and permissions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4860"/>
                </a:lnSpc>
              </a:pP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D6838DE-AAC0-A9C5-9EB4-AACE2BCE9C30}"/>
              </a:ext>
            </a:extLst>
          </p:cNvPr>
          <p:cNvGrpSpPr/>
          <p:nvPr/>
        </p:nvGrpSpPr>
        <p:grpSpPr>
          <a:xfrm>
            <a:off x="417840" y="1966194"/>
            <a:ext cx="7968027" cy="1079093"/>
            <a:chOff x="0" y="0"/>
            <a:chExt cx="10624036" cy="143879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80323D4-1854-A920-A211-5B6DF3468F95}"/>
                </a:ext>
              </a:extLst>
            </p:cNvPr>
            <p:cNvSpPr/>
            <p:nvPr/>
          </p:nvSpPr>
          <p:spPr>
            <a:xfrm>
              <a:off x="0" y="0"/>
              <a:ext cx="10624036" cy="1438791"/>
            </a:xfrm>
            <a:custGeom>
              <a:avLst/>
              <a:gdLst/>
              <a:ahLst/>
              <a:cxnLst/>
              <a:rect l="l" t="t" r="r" b="b"/>
              <a:pathLst>
                <a:path w="10624036" h="1438791">
                  <a:moveTo>
                    <a:pt x="0" y="0"/>
                  </a:moveTo>
                  <a:lnTo>
                    <a:pt x="10624036" y="0"/>
                  </a:lnTo>
                  <a:lnTo>
                    <a:pt x="1062403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C75928F-46FD-5043-741B-03960546B32B}"/>
                </a:ext>
              </a:extLst>
            </p:cNvPr>
            <p:cNvSpPr txBox="1"/>
            <p:nvPr/>
          </p:nvSpPr>
          <p:spPr>
            <a:xfrm>
              <a:off x="0" y="0"/>
              <a:ext cx="10624036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Architecture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29511EE-AC01-DFAE-2954-EE27818C9357}"/>
              </a:ext>
            </a:extLst>
          </p:cNvPr>
          <p:cNvGrpSpPr/>
          <p:nvPr/>
        </p:nvGrpSpPr>
        <p:grpSpPr>
          <a:xfrm>
            <a:off x="417840" y="686846"/>
            <a:ext cx="4338847" cy="671270"/>
            <a:chOff x="0" y="0"/>
            <a:chExt cx="5785129" cy="895027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EB202743-E126-EB2F-5012-628E5C218D3D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4DBAEF7-46AE-78C1-A081-E3113CA9E412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BAF64B47-B079-B12A-2B00-23842B63E689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C14071F-A752-1445-4BF7-A4C18B73BF26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58517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1047" y="1490979"/>
            <a:ext cx="6825688" cy="4653934"/>
          </a:xfrm>
          <a:custGeom>
            <a:avLst/>
            <a:gdLst/>
            <a:ahLst/>
            <a:cxnLst/>
            <a:rect l="l" t="t" r="r" b="b"/>
            <a:pathLst>
              <a:path w="6825688" h="4653934">
                <a:moveTo>
                  <a:pt x="0" y="0"/>
                </a:moveTo>
                <a:lnTo>
                  <a:pt x="6825688" y="0"/>
                </a:lnTo>
                <a:lnTo>
                  <a:pt x="6825688" y="4653934"/>
                </a:lnTo>
                <a:lnTo>
                  <a:pt x="0" y="465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7637" y="1490979"/>
            <a:ext cx="6825688" cy="4653934"/>
          </a:xfrm>
          <a:custGeom>
            <a:avLst/>
            <a:gdLst/>
            <a:ahLst/>
            <a:cxnLst/>
            <a:rect l="l" t="t" r="r" b="b"/>
            <a:pathLst>
              <a:path w="6825688" h="4653934">
                <a:moveTo>
                  <a:pt x="0" y="0"/>
                </a:moveTo>
                <a:lnTo>
                  <a:pt x="6825688" y="0"/>
                </a:lnTo>
                <a:lnTo>
                  <a:pt x="6825688" y="4653934"/>
                </a:lnTo>
                <a:lnTo>
                  <a:pt x="0" y="465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21952" y="3156471"/>
            <a:ext cx="6214773" cy="4232810"/>
            <a:chOff x="0" y="0"/>
            <a:chExt cx="8286364" cy="56437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621952" y="3156471"/>
            <a:ext cx="6214773" cy="4232810"/>
            <a:chOff x="0" y="0"/>
            <a:chExt cx="8286364" cy="5643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blipFill>
              <a:blip r:embed="rId4"/>
              <a:stretch>
                <a:fillRect l="-1081" r="-10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544907" y="3156471"/>
            <a:ext cx="6214773" cy="4232810"/>
            <a:chOff x="0" y="0"/>
            <a:chExt cx="8286364" cy="5643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544907" y="3156471"/>
            <a:ext cx="6214773" cy="4232810"/>
            <a:chOff x="0" y="0"/>
            <a:chExt cx="8286364" cy="56437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blipFill>
              <a:blip r:embed="rId5"/>
              <a:stretch>
                <a:fillRect t="-60186" b="-6018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3365343" y="2157292"/>
            <a:ext cx="594105" cy="691824"/>
          </a:xfrm>
          <a:custGeom>
            <a:avLst/>
            <a:gdLst/>
            <a:ahLst/>
            <a:cxnLst/>
            <a:rect l="l" t="t" r="r" b="b"/>
            <a:pathLst>
              <a:path w="594105" h="691824">
                <a:moveTo>
                  <a:pt x="0" y="0"/>
                </a:moveTo>
                <a:lnTo>
                  <a:pt x="594105" y="0"/>
                </a:lnTo>
                <a:lnTo>
                  <a:pt x="594105" y="691824"/>
                </a:lnTo>
                <a:lnTo>
                  <a:pt x="0" y="69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8" r="-24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38847" y="8989481"/>
            <a:ext cx="594105" cy="691824"/>
          </a:xfrm>
          <a:custGeom>
            <a:avLst/>
            <a:gdLst/>
            <a:ahLst/>
            <a:cxnLst/>
            <a:rect l="l" t="t" r="r" b="b"/>
            <a:pathLst>
              <a:path w="594105" h="691824">
                <a:moveTo>
                  <a:pt x="0" y="0"/>
                </a:moveTo>
                <a:lnTo>
                  <a:pt x="594105" y="0"/>
                </a:lnTo>
                <a:lnTo>
                  <a:pt x="594105" y="691824"/>
                </a:lnTo>
                <a:lnTo>
                  <a:pt x="0" y="69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8" r="-24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12493" y="3392564"/>
            <a:ext cx="9307140" cy="3204618"/>
            <a:chOff x="0" y="0"/>
            <a:chExt cx="82813954" cy="285143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813953" cy="28514353"/>
            </a:xfrm>
            <a:custGeom>
              <a:avLst/>
              <a:gdLst/>
              <a:ahLst/>
              <a:cxnLst/>
              <a:rect l="l" t="t" r="r" b="b"/>
              <a:pathLst>
                <a:path w="82813953" h="28514353">
                  <a:moveTo>
                    <a:pt x="0" y="0"/>
                  </a:moveTo>
                  <a:lnTo>
                    <a:pt x="82813953" y="0"/>
                  </a:lnTo>
                  <a:lnTo>
                    <a:pt x="82813953" y="28514353"/>
                  </a:lnTo>
                  <a:lnTo>
                    <a:pt x="0" y="285143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82813954" cy="286000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Operating System: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Windows/Linux/MacOS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Processor: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Intel i3 or higher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RAM: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4GB or above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Storage: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20GB free space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Browser: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Chrome, Firefox, or Edge</a:t>
              </a:r>
            </a:p>
            <a:p>
              <a:pPr algn="l">
                <a:lnSpc>
                  <a:spcPts val="4185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8441" y="1553039"/>
            <a:ext cx="9351192" cy="1079093"/>
            <a:chOff x="0" y="0"/>
            <a:chExt cx="12468257" cy="14387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68256" cy="1438791"/>
            </a:xfrm>
            <a:custGeom>
              <a:avLst/>
              <a:gdLst/>
              <a:ahLst/>
              <a:cxnLst/>
              <a:rect l="l" t="t" r="r" b="b"/>
              <a:pathLst>
                <a:path w="12468256" h="1438791">
                  <a:moveTo>
                    <a:pt x="0" y="0"/>
                  </a:moveTo>
                  <a:lnTo>
                    <a:pt x="12468256" y="0"/>
                  </a:lnTo>
                  <a:lnTo>
                    <a:pt x="1246825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46825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Requirements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8441" y="693065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68441" y="2632132"/>
            <a:ext cx="6542285" cy="792099"/>
            <a:chOff x="0" y="0"/>
            <a:chExt cx="8544944" cy="10345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44944" cy="1034568"/>
            </a:xfrm>
            <a:custGeom>
              <a:avLst/>
              <a:gdLst/>
              <a:ahLst/>
              <a:cxnLst/>
              <a:rect l="l" t="t" r="r" b="b"/>
              <a:pathLst>
                <a:path w="8544944" h="1034568">
                  <a:moveTo>
                    <a:pt x="0" y="0"/>
                  </a:moveTo>
                  <a:lnTo>
                    <a:pt x="8544944" y="0"/>
                  </a:lnTo>
                  <a:lnTo>
                    <a:pt x="8544944" y="1034568"/>
                  </a:lnTo>
                  <a:lnTo>
                    <a:pt x="0" y="1034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00025"/>
              <a:ext cx="8544944" cy="8345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15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Configuration Required:</a:t>
              </a:r>
            </a:p>
            <a:p>
              <a:pPr algn="just">
                <a:lnSpc>
                  <a:spcPts val="1500"/>
                </a:lnSpc>
              </a:pPr>
              <a:endParaRPr lang="en-US" sz="3000" b="1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8441" y="6597182"/>
            <a:ext cx="6542285" cy="792099"/>
            <a:chOff x="0" y="0"/>
            <a:chExt cx="8544944" cy="10345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44944" cy="1034568"/>
            </a:xfrm>
            <a:custGeom>
              <a:avLst/>
              <a:gdLst/>
              <a:ahLst/>
              <a:cxnLst/>
              <a:rect l="l" t="t" r="r" b="b"/>
              <a:pathLst>
                <a:path w="8544944" h="1034568">
                  <a:moveTo>
                    <a:pt x="0" y="0"/>
                  </a:moveTo>
                  <a:lnTo>
                    <a:pt x="8544944" y="0"/>
                  </a:lnTo>
                  <a:lnTo>
                    <a:pt x="8544944" y="1034568"/>
                  </a:lnTo>
                  <a:lnTo>
                    <a:pt x="0" y="1034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200025"/>
              <a:ext cx="8544944" cy="8345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15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Software Required:</a:t>
              </a:r>
            </a:p>
            <a:p>
              <a:pPr algn="just">
                <a:lnSpc>
                  <a:spcPts val="1500"/>
                </a:lnSpc>
              </a:pPr>
              <a:endParaRPr lang="en-US" sz="3000" b="1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68441" y="7359182"/>
            <a:ext cx="9307140" cy="2137243"/>
            <a:chOff x="0" y="0"/>
            <a:chExt cx="82813954" cy="190169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813953" cy="19016968"/>
            </a:xfrm>
            <a:custGeom>
              <a:avLst/>
              <a:gdLst/>
              <a:ahLst/>
              <a:cxnLst/>
              <a:rect l="l" t="t" r="r" b="b"/>
              <a:pathLst>
                <a:path w="82813953" h="19016968">
                  <a:moveTo>
                    <a:pt x="0" y="0"/>
                  </a:moveTo>
                  <a:lnTo>
                    <a:pt x="82813953" y="0"/>
                  </a:lnTo>
                  <a:lnTo>
                    <a:pt x="82813953" y="19016968"/>
                  </a:lnTo>
                  <a:lnTo>
                    <a:pt x="0" y="19016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2813954" cy="191026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HTML5, CSS 2.1, JavaScript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Python 3.8 with Django 3.1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MySQL 5.5</a:t>
              </a:r>
            </a:p>
            <a:p>
              <a:pPr algn="l">
                <a:lnSpc>
                  <a:spcPts val="4185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6673" y="3332976"/>
            <a:ext cx="6777690" cy="4621209"/>
          </a:xfrm>
          <a:custGeom>
            <a:avLst/>
            <a:gdLst/>
            <a:ahLst/>
            <a:cxnLst/>
            <a:rect l="l" t="t" r="r" b="b"/>
            <a:pathLst>
              <a:path w="6777690" h="4621209">
                <a:moveTo>
                  <a:pt x="0" y="0"/>
                </a:moveTo>
                <a:lnTo>
                  <a:pt x="6777689" y="0"/>
                </a:lnTo>
                <a:lnTo>
                  <a:pt x="6777689" y="4621209"/>
                </a:lnTo>
                <a:lnTo>
                  <a:pt x="0" y="4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3514" y="3477948"/>
            <a:ext cx="8852906" cy="6029612"/>
            <a:chOff x="0" y="0"/>
            <a:chExt cx="11803874" cy="8039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93514" y="3477948"/>
            <a:ext cx="8852906" cy="6029612"/>
            <a:chOff x="0" y="0"/>
            <a:chExt cx="11803874" cy="80394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blipFill>
              <a:blip r:embed="rId4"/>
              <a:stretch>
                <a:fillRect l="-10541" r="-1054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481646" y="1561512"/>
            <a:ext cx="6777690" cy="4621209"/>
          </a:xfrm>
          <a:custGeom>
            <a:avLst/>
            <a:gdLst/>
            <a:ahLst/>
            <a:cxnLst/>
            <a:rect l="l" t="t" r="r" b="b"/>
            <a:pathLst>
              <a:path w="6777690" h="4621209">
                <a:moveTo>
                  <a:pt x="0" y="0"/>
                </a:moveTo>
                <a:lnTo>
                  <a:pt x="6777690" y="0"/>
                </a:lnTo>
                <a:lnTo>
                  <a:pt x="6777690" y="4621209"/>
                </a:lnTo>
                <a:lnTo>
                  <a:pt x="0" y="4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736617" y="0"/>
            <a:ext cx="8852906" cy="6029612"/>
            <a:chOff x="0" y="0"/>
            <a:chExt cx="11803874" cy="80394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17" y="0"/>
            <a:ext cx="8852906" cy="6029612"/>
            <a:chOff x="0" y="0"/>
            <a:chExt cx="11803874" cy="80394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blipFill>
              <a:blip r:embed="rId5"/>
              <a:stretch>
                <a:fillRect r="-216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6859624" y="0"/>
            <a:ext cx="652903" cy="760294"/>
          </a:xfrm>
          <a:custGeom>
            <a:avLst/>
            <a:gdLst/>
            <a:ahLst/>
            <a:cxnLst/>
            <a:rect l="l" t="t" r="r" b="b"/>
            <a:pathLst>
              <a:path w="652903" h="760294">
                <a:moveTo>
                  <a:pt x="0" y="0"/>
                </a:moveTo>
                <a:lnTo>
                  <a:pt x="652903" y="0"/>
                </a:lnTo>
                <a:lnTo>
                  <a:pt x="652903" y="760294"/>
                </a:lnTo>
                <a:lnTo>
                  <a:pt x="0" y="76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8" r="-21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316" y="9127412"/>
            <a:ext cx="652904" cy="760295"/>
          </a:xfrm>
          <a:custGeom>
            <a:avLst/>
            <a:gdLst/>
            <a:ahLst/>
            <a:cxnLst/>
            <a:rect l="l" t="t" r="r" b="b"/>
            <a:pathLst>
              <a:path w="652904" h="760295">
                <a:moveTo>
                  <a:pt x="0" y="0"/>
                </a:moveTo>
                <a:lnTo>
                  <a:pt x="652904" y="0"/>
                </a:lnTo>
                <a:lnTo>
                  <a:pt x="652904" y="760295"/>
                </a:lnTo>
                <a:lnTo>
                  <a:pt x="0" y="76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8" r="-21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76962" y="3119664"/>
            <a:ext cx="10493529" cy="5819896"/>
            <a:chOff x="0" y="0"/>
            <a:chExt cx="13991372" cy="77598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1372" cy="7759860"/>
            </a:xfrm>
            <a:custGeom>
              <a:avLst/>
              <a:gdLst/>
              <a:ahLst/>
              <a:cxnLst/>
              <a:rect l="l" t="t" r="r" b="b"/>
              <a:pathLst>
                <a:path w="13991372" h="7759860">
                  <a:moveTo>
                    <a:pt x="0" y="0"/>
                  </a:moveTo>
                  <a:lnTo>
                    <a:pt x="13991372" y="0"/>
                  </a:lnTo>
                  <a:lnTo>
                    <a:pt x="13991372" y="7759860"/>
                  </a:lnTo>
                  <a:lnTo>
                    <a:pt x="0" y="775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19075"/>
              <a:ext cx="13991372" cy="79789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63599" lvl="1" indent="-431800" algn="l">
                <a:lnSpc>
                  <a:spcPts val="71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 Diagram</a:t>
              </a:r>
            </a:p>
            <a:p>
              <a:pPr marL="863599" lvl="1" indent="-431800" algn="l">
                <a:lnSpc>
                  <a:spcPts val="71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 Diagram </a:t>
              </a:r>
            </a:p>
            <a:p>
              <a:pPr algn="l">
                <a:lnSpc>
                  <a:spcPts val="3780"/>
                </a:lnSpc>
              </a:pPr>
              <a:endParaRPr lang="en-US" sz="3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6220" y="1892583"/>
            <a:ext cx="6762006" cy="1122222"/>
            <a:chOff x="0" y="0"/>
            <a:chExt cx="9016008" cy="14962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16008" cy="1496297"/>
            </a:xfrm>
            <a:custGeom>
              <a:avLst/>
              <a:gdLst/>
              <a:ahLst/>
              <a:cxnLst/>
              <a:rect l="l" t="t" r="r" b="b"/>
              <a:pathLst>
                <a:path w="9016008" h="1496297">
                  <a:moveTo>
                    <a:pt x="0" y="0"/>
                  </a:moveTo>
                  <a:lnTo>
                    <a:pt x="9016008" y="0"/>
                  </a:lnTo>
                  <a:lnTo>
                    <a:pt x="9016008" y="1496297"/>
                  </a:lnTo>
                  <a:lnTo>
                    <a:pt x="0" y="1496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9016008" cy="1496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UML Diagrams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6220" y="693065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998" y="8477540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8822" y="3424979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8" y="0"/>
                </a:lnTo>
                <a:lnTo>
                  <a:pt x="670478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82359" y="1223248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570154" y="683701"/>
            <a:ext cx="6953850" cy="1079093"/>
            <a:chOff x="0" y="0"/>
            <a:chExt cx="9271800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1800" cy="1438791"/>
            </a:xfrm>
            <a:custGeom>
              <a:avLst/>
              <a:gdLst/>
              <a:ahLst/>
              <a:cxnLst/>
              <a:rect l="l" t="t" r="r" b="b"/>
              <a:pathLst>
                <a:path w="9271800" h="1438791">
                  <a:moveTo>
                    <a:pt x="0" y="0"/>
                  </a:moveTo>
                  <a:lnTo>
                    <a:pt x="9271800" y="0"/>
                  </a:lnTo>
                  <a:lnTo>
                    <a:pt x="9271800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271800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 Diagram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0998" y="348066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722260" y="1762794"/>
            <a:ext cx="8201694" cy="8211959"/>
          </a:xfrm>
          <a:custGeom>
            <a:avLst/>
            <a:gdLst/>
            <a:ahLst/>
            <a:cxnLst/>
            <a:rect l="l" t="t" r="r" b="b"/>
            <a:pathLst>
              <a:path w="8201694" h="8211959">
                <a:moveTo>
                  <a:pt x="0" y="0"/>
                </a:moveTo>
                <a:lnTo>
                  <a:pt x="8201694" y="0"/>
                </a:lnTo>
                <a:lnTo>
                  <a:pt x="8201694" y="8211959"/>
                </a:lnTo>
                <a:lnTo>
                  <a:pt x="0" y="821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7751" y="3376261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3911" y="7765914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5880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11728" y="1028700"/>
            <a:ext cx="11204348" cy="1079093"/>
            <a:chOff x="0" y="0"/>
            <a:chExt cx="14939131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39132" cy="1438791"/>
            </a:xfrm>
            <a:custGeom>
              <a:avLst/>
              <a:gdLst/>
              <a:ahLst/>
              <a:cxnLst/>
              <a:rect l="l" t="t" r="r" b="b"/>
              <a:pathLst>
                <a:path w="14939132" h="1438791">
                  <a:moveTo>
                    <a:pt x="0" y="0"/>
                  </a:moveTo>
                  <a:lnTo>
                    <a:pt x="14939132" y="0"/>
                  </a:lnTo>
                  <a:lnTo>
                    <a:pt x="14939132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4939131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Entity Relationship  Diagram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3849" y="357430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622441" y="2107793"/>
            <a:ext cx="9566324" cy="8179207"/>
          </a:xfrm>
          <a:custGeom>
            <a:avLst/>
            <a:gdLst/>
            <a:ahLst/>
            <a:cxnLst/>
            <a:rect l="l" t="t" r="r" b="b"/>
            <a:pathLst>
              <a:path w="9566324" h="8179207">
                <a:moveTo>
                  <a:pt x="0" y="0"/>
                </a:moveTo>
                <a:lnTo>
                  <a:pt x="9566324" y="0"/>
                </a:lnTo>
                <a:lnTo>
                  <a:pt x="9566324" y="8179207"/>
                </a:lnTo>
                <a:lnTo>
                  <a:pt x="0" y="8179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7751" y="3376261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8822" y="8477540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5880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917903"/>
            <a:ext cx="18288000" cy="1079093"/>
            <a:chOff x="-7299864" y="0"/>
            <a:chExt cx="22656798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4272" cy="1438791"/>
            </a:xfrm>
            <a:custGeom>
              <a:avLst/>
              <a:gdLst/>
              <a:ahLst/>
              <a:cxnLst/>
              <a:rect l="l" t="t" r="r" b="b"/>
              <a:pathLst>
                <a:path w="9784272" h="1438791">
                  <a:moveTo>
                    <a:pt x="0" y="0"/>
                  </a:moveTo>
                  <a:lnTo>
                    <a:pt x="9784272" y="0"/>
                  </a:lnTo>
                  <a:lnTo>
                    <a:pt x="9784272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7299864" y="0"/>
              <a:ext cx="22656798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 Features &amp; </a:t>
              </a:r>
              <a:r>
                <a:rPr lang="en-US" sz="5400" b="1" dirty="0" err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Funtionalities</a:t>
              </a:r>
              <a:endPara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3849" y="357430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002423" y="2797200"/>
            <a:ext cx="13622082" cy="6691848"/>
          </a:xfrm>
          <a:custGeom>
            <a:avLst/>
            <a:gdLst/>
            <a:ahLst/>
            <a:cxnLst/>
            <a:rect l="l" t="t" r="r" b="b"/>
            <a:pathLst>
              <a:path w="13622082" h="6691848">
                <a:moveTo>
                  <a:pt x="0" y="0"/>
                </a:moveTo>
                <a:lnTo>
                  <a:pt x="13622082" y="0"/>
                </a:lnTo>
                <a:lnTo>
                  <a:pt x="13622082" y="6691848"/>
                </a:lnTo>
                <a:lnTo>
                  <a:pt x="0" y="669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930</Words>
  <Application>Microsoft Office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Arimo Bold</vt:lpstr>
      <vt:lpstr>Wingdings</vt:lpstr>
      <vt:lpstr>Montserrat Bold</vt:lpstr>
      <vt:lpstr>Arial</vt:lpstr>
      <vt:lpstr>Montserrat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SlideEgg-78429-Gym PowerPoint Templates-1.pptx</dc:title>
  <dc:creator>PremChand Jannaram</dc:creator>
  <cp:lastModifiedBy>PremChand Jannaram</cp:lastModifiedBy>
  <cp:revision>5</cp:revision>
  <dcterms:created xsi:type="dcterms:W3CDTF">2006-08-16T00:00:00Z</dcterms:created>
  <dcterms:modified xsi:type="dcterms:W3CDTF">2025-03-24T20:23:02Z</dcterms:modified>
  <dc:identifier>DAGfTbAtkSU</dc:identifier>
</cp:coreProperties>
</file>